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  <p:sldMasterId id="2147483697" r:id="rId2"/>
  </p:sldMasterIdLst>
  <p:notesMasterIdLst>
    <p:notesMasterId r:id="rId30"/>
  </p:notesMasterIdLst>
  <p:handoutMasterIdLst>
    <p:handoutMasterId r:id="rId31"/>
  </p:handoutMasterIdLst>
  <p:sldIdLst>
    <p:sldId id="344" r:id="rId3"/>
    <p:sldId id="356" r:id="rId4"/>
    <p:sldId id="355" r:id="rId5"/>
    <p:sldId id="353" r:id="rId6"/>
    <p:sldId id="354" r:id="rId7"/>
    <p:sldId id="342" r:id="rId8"/>
    <p:sldId id="291" r:id="rId9"/>
    <p:sldId id="292" r:id="rId10"/>
    <p:sldId id="350" r:id="rId11"/>
    <p:sldId id="298" r:id="rId12"/>
    <p:sldId id="339" r:id="rId13"/>
    <p:sldId id="352" r:id="rId14"/>
    <p:sldId id="345" r:id="rId15"/>
    <p:sldId id="349" r:id="rId16"/>
    <p:sldId id="304" r:id="rId17"/>
    <p:sldId id="306" r:id="rId18"/>
    <p:sldId id="307" r:id="rId19"/>
    <p:sldId id="308" r:id="rId20"/>
    <p:sldId id="311" r:id="rId21"/>
    <p:sldId id="346" r:id="rId22"/>
    <p:sldId id="309" r:id="rId23"/>
    <p:sldId id="310" r:id="rId24"/>
    <p:sldId id="312" r:id="rId25"/>
    <p:sldId id="297" r:id="rId26"/>
    <p:sldId id="341" r:id="rId27"/>
    <p:sldId id="347" r:id="rId28"/>
    <p:sldId id="351" r:id="rId2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ris Pervan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C6F"/>
    <a:srgbClr val="424B90"/>
    <a:srgbClr val="000066"/>
    <a:srgbClr val="33CC33"/>
    <a:srgbClr val="33CCFF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5516" autoAdjust="0"/>
  </p:normalViewPr>
  <p:slideViewPr>
    <p:cSldViewPr>
      <p:cViewPr varScale="1">
        <p:scale>
          <a:sx n="109" d="100"/>
          <a:sy n="109" d="100"/>
        </p:scale>
        <p:origin x="-1528" y="-104"/>
      </p:cViewPr>
      <p:guideLst>
        <p:guide orient="horz" pos="375"/>
        <p:guide pos="87"/>
      </p:guideLst>
    </p:cSldViewPr>
  </p:slideViewPr>
  <p:outlineViewPr>
    <p:cViewPr>
      <p:scale>
        <a:sx n="33" d="100"/>
        <a:sy n="33" d="100"/>
      </p:scale>
      <p:origin x="0" y="8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b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Times New Roman" pitchFamily="18" charset="0"/>
              </a:defRPr>
            </a:lvl1pPr>
          </a:lstStyle>
          <a:p>
            <a:fld id="{4000E101-C267-4600-9376-04FA98F34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4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63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b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30" tIns="46016" rIns="92030" bIns="4601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Times New Roman" pitchFamily="18" charset="0"/>
              </a:defRPr>
            </a:lvl1pPr>
          </a:lstStyle>
          <a:p>
            <a:fld id="{1CE28B6C-1C72-4562-BAAE-3776D5E7F8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21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91E497-0CEA-4FCC-B636-AFCEF80CDEF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FE21E1B-8D26-42A7-A515-20C4F9FC52AA}" type="slidenum">
              <a:rPr lang="en-US"/>
              <a:pPr/>
              <a:t>17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DDDCE79-E9B5-4841-8BF1-B5E5D3D30890}" type="slidenum">
              <a:rPr lang="en-US"/>
              <a:pPr/>
              <a:t>18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33F8517-C0BF-45FD-A4BC-6CA93C5EF285}" type="slidenum">
              <a:rPr lang="en-US"/>
              <a:pPr/>
              <a:t>19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35C2428-F700-459E-A7F3-8DE6A2E84B0B}" type="slidenum">
              <a:rPr lang="en-US"/>
              <a:pPr/>
              <a:t>21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AD00BA1E-CE4E-40CF-BC66-88B85BBCA80F}" type="slidenum">
              <a:rPr lang="en-US"/>
              <a:pPr/>
              <a:t>22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E30ADB2-0A1F-452B-A765-83DBEBB3DD15}" type="slidenum">
              <a:rPr lang="en-US"/>
              <a:pPr/>
              <a:t>23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9443" indent="-272863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9145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803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461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0119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3777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435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1093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07D679-2102-C34C-B639-FF03E2DFB23C}" type="slidenum">
              <a:rPr lang="en-US" sz="1100">
                <a:latin typeface="Times" charset="0"/>
              </a:rPr>
              <a:pPr/>
              <a:t>26</a:t>
            </a:fld>
            <a:endParaRPr lang="en-US" sz="11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6FC1A-5B6F-4019-84A5-0F1D1D0F0934}" type="slidenum">
              <a:rPr lang="en-US" smtClean="0">
                <a:latin typeface="Arial" charset="0"/>
              </a:rPr>
              <a:pPr/>
              <a:t>27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2EE590-89D8-4C55-BBAF-FDB392856A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2EE590-89D8-4C55-BBAF-FDB392856A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58E2548-C4A0-409C-9A87-E9FBAE532EE1}" type="slidenum">
              <a:rPr lang="en-US"/>
              <a:pPr/>
              <a:t>10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3738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6550"/>
          </a:xfrm>
        </p:spPr>
        <p:txBody>
          <a:bodyPr lIns="92309" tIns="46154" rIns="92309" bIns="46154"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6FC1A-5B6F-4019-84A5-0F1D1D0F0934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9443" indent="-272863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9145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803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461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0119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3777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435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1093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897B08-884C-C049-B23D-C1EE5B7CAB04}" type="slidenum">
              <a:rPr lang="en-US" altLang="ja-JP" sz="1100">
                <a:latin typeface="Times" charset="0"/>
                <a:ea typeface="MS PGothic" charset="0"/>
                <a:cs typeface="MS PGothic" charset="0"/>
              </a:rPr>
              <a:pPr/>
              <a:t>13</a:t>
            </a:fld>
            <a:endParaRPr lang="en-US" altLang="ja-JP" sz="1100">
              <a:latin typeface="Times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9443" indent="-272863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9145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803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4611" indent="-218290" defTabSz="93228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0119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3777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435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10932" indent="-218290" defTabSz="932281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A12902-6A45-A24F-A4E4-08BF00D95E8F}" type="slidenum">
              <a:rPr lang="en-US" altLang="ja-JP" sz="1100">
                <a:latin typeface="Times" charset="0"/>
                <a:ea typeface="MS PGothic" charset="0"/>
                <a:cs typeface="MS PGothic" charset="0"/>
              </a:rPr>
              <a:pPr/>
              <a:t>14</a:t>
            </a:fld>
            <a:endParaRPr lang="en-US" altLang="ja-JP" sz="1100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45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5225" y="692150"/>
            <a:ext cx="4610100" cy="3457575"/>
          </a:xfrm>
          <a:ln/>
        </p:spPr>
      </p:sp>
      <p:sp>
        <p:nvSpPr>
          <p:cNvPr id="64516" name="Notes Placeholder 2"/>
          <p:cNvSpPr>
            <a:spLocks noGrp="1"/>
          </p:cNvSpPr>
          <p:nvPr>
            <p:ph type="body" idx="1"/>
          </p:nvPr>
        </p:nvSpPr>
        <p:spPr>
          <a:xfrm>
            <a:off x="923958" y="4379901"/>
            <a:ext cx="5086284" cy="4148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73" tIns="45937" rIns="91873" bIns="45937"/>
          <a:lstStyle/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WAAS Lifecycle is broken into four phases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Phase I-Initial Operating Capability  provided LNAV/VNAV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Phase II- consisted of architecture and performance upgrades: additional WRSs in Canada, Mexico and Alaska were procured, upgraded communication, O&amp;M enhancements, GEO replacement, WMS, and software upgrades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Phase III- Replacement of Legacy WRSs, router upgrades, software enhancements, L5 transition activities: Specifications, ICDs, MOPs development, WRS receiver development, Develop L5 Transition Plan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Phase IV- Dual Frequency Operations- Dual Frequency Operations will allow WAAS to broadcast on two civil frequencies L1, L5. Activities that will occur   new safety computer, new processor 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L1-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L2-</a:t>
            </a:r>
          </a:p>
          <a:p>
            <a:r>
              <a:rPr lang="en-US" altLang="ja-JP">
                <a:latin typeface="Times" charset="0"/>
                <a:ea typeface="MS PGothic" charset="0"/>
                <a:cs typeface="MS PGothic" charset="0"/>
              </a:rPr>
              <a:t>L5-</a:t>
            </a:r>
          </a:p>
          <a:p>
            <a:endParaRPr lang="en-US" altLang="ja-JP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4517" name="Slide Number Placeholder 3"/>
          <p:cNvSpPr txBox="1">
            <a:spLocks noGrp="1"/>
          </p:cNvSpPr>
          <p:nvPr/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73" tIns="45937" rIns="91873" bIns="45937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B004343-8B85-F54E-8BB4-21A0E7A2E28A}" type="slidenum">
              <a:rPr lang="en-US" altLang="ja-JP" sz="1200">
                <a:latin typeface="Times New Roman" charset="0"/>
                <a:ea typeface="MS PGothic" charset="0"/>
                <a:cs typeface="MS PGothic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1200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E476E2D-6E41-4851-ACE8-A59A90CFE695}" type="slidenum">
              <a:rPr lang="en-US"/>
              <a:pPr/>
              <a:t>15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40E977B-3B28-4FD2-955B-AE334BB51551}" type="slidenum">
              <a:rPr lang="en-US"/>
              <a:pPr/>
              <a:t>16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CFCC0-45FB-442D-A2A5-EFEA8BC8E408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A30B1-C8DF-4876-B9FA-4E65B0EAAEB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0BB6C-6B64-4C88-81DF-265D2B1F589A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D42C1-B71B-42CD-A004-C296B6B7AB7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1526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3055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03389-C631-4C2D-9F2A-B9B0DD1337BE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FB379-08EF-40C3-AD6C-80D32A6AE2C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Date: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2031" y="17751"/>
            <a:ext cx="3547518" cy="6830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0" name="Group 4"/>
          <p:cNvGrpSpPr>
            <a:grpSpLocks/>
          </p:cNvGrpSpPr>
          <p:nvPr userDrawn="1"/>
        </p:nvGrpSpPr>
        <p:grpSpPr bwMode="auto">
          <a:xfrm>
            <a:off x="5873750" y="269875"/>
            <a:ext cx="2882900" cy="904875"/>
            <a:chOff x="3700" y="170"/>
            <a:chExt cx="1816" cy="57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4334" t="3732" r="14973" b="4561"/>
            <a:stretch>
              <a:fillRect/>
            </a:stretch>
          </p:blipFill>
          <p:spPr bwMode="auto">
            <a:xfrm>
              <a:off x="3700" y="170"/>
              <a:ext cx="572" cy="5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290" y="288"/>
              <a:ext cx="1228" cy="3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5000"/>
                </a:lnSpc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ADF558-CC0D-47A1-B70A-1461B10E56B2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9CAE30-5376-463D-94AB-729579A8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36BBDB-C74B-4FA4-8597-E2E5B4224BB4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D9645-268C-4F1D-9FE2-1A63CA959D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B67113-1933-452B-87C6-FDCC6B93AA37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ABAE2C-7A54-481C-AF50-B2F22725F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C9F01-FDEE-4B15-BB34-39478C76FDFD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FCA6B8-6278-4974-8085-8FC5A3997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39E12-BCE8-4409-8046-E3686C08256E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E39D4A-A09C-4017-BEC7-48CFBA07B3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AD24B-9F5C-47E2-822F-E97919D4FEBA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65D3CB-14F9-43E5-9D45-6D267B8B4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149A7-3C7E-4695-9139-B997C96D3EF1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104C3-4A4B-46F9-86A9-A1E75B5D627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C878E-9BB7-4CB7-98BC-DA440788C57B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EAD08D-AAB8-47E8-AD07-DE14B4212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99C723-3D83-4C90-AA6E-C0D0C3C4C18E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37C040-F064-4642-8835-BEEBC2C15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A08BC-2506-433D-BA52-BF76D32F997D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179B32-D272-4F60-8D3F-C1CDA0834C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F575E-366F-4597-9544-0C94EE77964C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11202-07A8-4013-B15A-838357563FE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F3B76-EA2B-4E34-B692-287BF763E660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F244D-FA2A-4BF8-A8AA-28217EE7B39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4412F-9AF7-450F-890C-C226DECEC8C8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C17BA-41FD-433D-869D-BFB10A921F5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59D83-ECF5-4A0B-A34A-5FE7EFCC015D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D8FDF-9B81-4A0E-9E9B-2D778829C90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DDBCA-7C89-4814-8EE0-2789F5A3354A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5FC81-2733-45AD-9343-AD87F3B4BB3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8FC26-F71D-4C82-A46C-D7BC48E99F30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07436-54C3-462F-B511-57EB5F44AEE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C02D3-40D2-421E-8013-96A92EDA4D78}" type="datetime1">
              <a:rPr lang="en-US"/>
              <a:pPr/>
              <a:t>6/20/11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Stanford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40DAF-17DD-41F4-8EAA-A1D83327FC1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65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99"/>
                </a:solidFill>
                <a:ea typeface="SimSun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165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79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99"/>
                </a:solidFill>
                <a:latin typeface="Arial" charset="0"/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165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99"/>
                </a:solidFill>
                <a:ea typeface="SimSun" pitchFamily="2" charset="-122"/>
              </a:defRPr>
            </a:lvl1pPr>
          </a:lstStyle>
          <a:p>
            <a:fld id="{D0626452-2FBE-4F4F-A788-548853F0324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charset="0"/>
              </a:defRPr>
            </a:lvl1pPr>
          </a:lstStyle>
          <a:p>
            <a:fld id="{4664E7F7-EAE3-4F9C-8608-1B43AB9661FD}" type="datetime1">
              <a:rPr lang="en-US" smtClean="0"/>
              <a:pPr/>
              <a:t>6/20/11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fld id="{4CA3F0FC-3C6B-4A3C-8973-156B34ABC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>
              <a:spcBef>
                <a:spcPct val="0"/>
              </a:spcBef>
              <a:buFontTx/>
              <a:buNone/>
            </a:pPr>
            <a:fld id="{C0939B00-7140-C84E-9701-7A7ED5902013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C53116"/>
                </a:clrFrom>
                <a:clrTo>
                  <a:srgbClr val="C53116">
                    <a:alpha val="0"/>
                  </a:srgbClr>
                </a:clrTo>
              </a:clrChange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C0C0C0"/>
                </a:solidFill>
              </a:rPr>
              <a:t>PNT and the New GPS Civil Signal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Space Weather Enterprise </a:t>
            </a:r>
            <a:r>
              <a:rPr lang="en-US" sz="1200" baseline="0" dirty="0" smtClean="0">
                <a:solidFill>
                  <a:srgbClr val="C0C0C0"/>
                </a:solidFill>
              </a:rPr>
              <a:t>Forum – June 2011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457200"/>
            <a:ext cx="5410200" cy="13954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Positioning, Navigation, and Timing (PNT)</a:t>
            </a:r>
            <a:b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the</a:t>
            </a:r>
            <a:b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Second GPS</a:t>
            </a:r>
            <a:b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Civil Frequency</a:t>
            </a:r>
            <a:b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solidFill>
                  <a:srgbClr val="424B90"/>
                </a:solidFill>
                <a:ea typeface="ＭＳ Ｐゴシック" charset="-128"/>
              </a:rPr>
              <a:t>–</a:t>
            </a:r>
            <a:r>
              <a:rPr lang="en-US" sz="36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600" dirty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Need for</a:t>
            </a:r>
            <a:br>
              <a:rPr lang="en-US" sz="3200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i="1" dirty="0" smtClean="0">
                <a:solidFill>
                  <a:srgbClr val="424B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Robust Radionavigation</a:t>
            </a:r>
            <a:endParaRPr lang="en-US" sz="4400" i="1" dirty="0" smtClean="0">
              <a:solidFill>
                <a:srgbClr val="424B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730204"/>
            <a:ext cx="5105400" cy="990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1D2F68"/>
                </a:solidFill>
              </a:rPr>
              <a:t>Mitch Narins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rgbClr val="1D2F68"/>
                </a:solidFill>
              </a:rPr>
              <a:t>Chief Systems Engineer - FAA Navigation Services</a:t>
            </a:r>
          </a:p>
          <a:p>
            <a:pPr algn="ctr">
              <a:lnSpc>
                <a:spcPct val="90000"/>
              </a:lnSpc>
              <a:spcBef>
                <a:spcPts val="100"/>
              </a:spcBef>
            </a:pPr>
            <a:r>
              <a:rPr lang="en-US" sz="1200" dirty="0" smtClean="0">
                <a:solidFill>
                  <a:srgbClr val="1D2F68"/>
                </a:solidFill>
              </a:rPr>
              <a:t>Space Weather Enterprise Forum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rgbClr val="1D2F68"/>
                </a:solidFill>
              </a:rPr>
              <a:t>June 2011</a:t>
            </a:r>
          </a:p>
        </p:txBody>
      </p:sp>
    </p:spTree>
    <p:extLst>
      <p:ext uri="{BB962C8B-B14F-4D97-AF65-F5344CB8AC3E}">
        <p14:creationId xmlns:p14="http://schemas.microsoft.com/office/powerpoint/2010/main" val="283983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2075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ARAIM Parameters</a:t>
            </a:r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137669" y="1234464"/>
            <a:ext cx="8869583" cy="4728497"/>
            <a:chOff x="-9" y="967"/>
            <a:chExt cx="5893" cy="3118"/>
          </a:xfrm>
        </p:grpSpPr>
        <p:sp>
          <p:nvSpPr>
            <p:cNvPr id="296" name="Rectangle 295"/>
            <p:cNvSpPr/>
            <p:nvPr/>
          </p:nvSpPr>
          <p:spPr>
            <a:xfrm flipH="1">
              <a:off x="0" y="1360"/>
              <a:ext cx="5760" cy="1824"/>
            </a:xfrm>
            <a:prstGeom prst="rect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" y="3188"/>
              <a:ext cx="5760" cy="897"/>
            </a:xfrm>
            <a:prstGeom prst="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8679" name="Isosceles Triangle 297"/>
            <p:cNvSpPr>
              <a:spLocks noChangeArrowheads="1"/>
            </p:cNvSpPr>
            <p:nvPr/>
          </p:nvSpPr>
          <p:spPr bwMode="auto">
            <a:xfrm rot="-8523327">
              <a:off x="3774" y="1751"/>
              <a:ext cx="370" cy="269"/>
            </a:xfrm>
            <a:prstGeom prst="triangle">
              <a:avLst>
                <a:gd name="adj" fmla="val 5070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28680" name="Isosceles Triangle 298"/>
            <p:cNvSpPr>
              <a:spLocks noChangeArrowheads="1"/>
            </p:cNvSpPr>
            <p:nvPr/>
          </p:nvSpPr>
          <p:spPr bwMode="auto">
            <a:xfrm rot="9113286">
              <a:off x="1712" y="1738"/>
              <a:ext cx="370" cy="270"/>
            </a:xfrm>
            <a:prstGeom prst="triangle">
              <a:avLst>
                <a:gd name="adj" fmla="val 5070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28681" name="Oval 299"/>
            <p:cNvSpPr>
              <a:spLocks noChangeArrowheads="1"/>
            </p:cNvSpPr>
            <p:nvPr/>
          </p:nvSpPr>
          <p:spPr bwMode="auto">
            <a:xfrm rot="-2304405">
              <a:off x="1054" y="1601"/>
              <a:ext cx="1784" cy="50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28682" name="Oval 300"/>
            <p:cNvSpPr>
              <a:spLocks noChangeArrowheads="1"/>
            </p:cNvSpPr>
            <p:nvPr/>
          </p:nvSpPr>
          <p:spPr bwMode="auto">
            <a:xfrm rot="-1020265">
              <a:off x="-9" y="1145"/>
              <a:ext cx="2793" cy="87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28683" name="Oval 301"/>
            <p:cNvSpPr>
              <a:spLocks noChangeArrowheads="1"/>
            </p:cNvSpPr>
            <p:nvPr/>
          </p:nvSpPr>
          <p:spPr bwMode="auto">
            <a:xfrm rot="1672422">
              <a:off x="3091" y="1230"/>
              <a:ext cx="2793" cy="87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800">
                <a:cs typeface="Arial" pitchFamily="34" charset="0"/>
              </a:endParaRPr>
            </a:p>
          </p:txBody>
        </p:sp>
        <p:pic>
          <p:nvPicPr>
            <p:cNvPr id="28684" name="Picture 26" descr="GPS_sat_tran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73" y="1828"/>
              <a:ext cx="446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27" descr="GPS_sat_tran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8" y="1356"/>
              <a:ext cx="446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28" descr="GPS_sat_tran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4" y="1210"/>
              <a:ext cx="446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7" name="Picture 29" descr="BS00925_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" y="1828"/>
              <a:ext cx="57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31" descr="BS00925_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1" y="1252"/>
              <a:ext cx="57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9" name="TextBox 307"/>
            <p:cNvSpPr txBox="1">
              <a:spLocks noChangeArrowheads="1"/>
            </p:cNvSpPr>
            <p:nvPr/>
          </p:nvSpPr>
          <p:spPr bwMode="auto">
            <a:xfrm>
              <a:off x="288" y="1596"/>
              <a:ext cx="35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sp>
          <p:nvSpPr>
            <p:cNvPr id="28690" name="TextBox 308"/>
            <p:cNvSpPr txBox="1">
              <a:spLocks noChangeArrowheads="1"/>
            </p:cNvSpPr>
            <p:nvPr/>
          </p:nvSpPr>
          <p:spPr bwMode="auto">
            <a:xfrm>
              <a:off x="4764" y="1983"/>
              <a:ext cx="3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sp>
          <p:nvSpPr>
            <p:cNvPr id="28691" name="TextBox 309"/>
            <p:cNvSpPr txBox="1">
              <a:spLocks noChangeArrowheads="1"/>
            </p:cNvSpPr>
            <p:nvPr/>
          </p:nvSpPr>
          <p:spPr bwMode="auto">
            <a:xfrm>
              <a:off x="4187" y="1609"/>
              <a:ext cx="35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sp>
          <p:nvSpPr>
            <p:cNvPr id="28692" name="TextBox 310"/>
            <p:cNvSpPr txBox="1">
              <a:spLocks noChangeArrowheads="1"/>
            </p:cNvSpPr>
            <p:nvPr/>
          </p:nvSpPr>
          <p:spPr bwMode="auto">
            <a:xfrm>
              <a:off x="3491" y="967"/>
              <a:ext cx="3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sp>
          <p:nvSpPr>
            <p:cNvPr id="28693" name="TextBox 311"/>
            <p:cNvSpPr txBox="1">
              <a:spLocks noChangeArrowheads="1"/>
            </p:cNvSpPr>
            <p:nvPr/>
          </p:nvSpPr>
          <p:spPr bwMode="auto">
            <a:xfrm>
              <a:off x="2036" y="1381"/>
              <a:ext cx="353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pic>
          <p:nvPicPr>
            <p:cNvPr id="28694" name="Picture 30" descr="BS00925_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4" y="1328"/>
              <a:ext cx="57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5" name="TextBox 313"/>
            <p:cNvSpPr txBox="1">
              <a:spLocks noChangeArrowheads="1"/>
            </p:cNvSpPr>
            <p:nvPr/>
          </p:nvSpPr>
          <p:spPr bwMode="auto">
            <a:xfrm>
              <a:off x="1087" y="1511"/>
              <a:ext cx="3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sat</a:t>
              </a: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791" y="2216"/>
              <a:ext cx="1456" cy="686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5400000">
              <a:off x="2868" y="2385"/>
              <a:ext cx="594" cy="232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rot="10800000" flipV="1">
              <a:off x="3146" y="2138"/>
              <a:ext cx="1041" cy="764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rot="10800000" flipV="1">
              <a:off x="3491" y="2312"/>
              <a:ext cx="1050" cy="590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16200000" flipH="1">
              <a:off x="2336" y="2392"/>
              <a:ext cx="706" cy="345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1440" y="2063"/>
              <a:ext cx="1045" cy="882"/>
            </a:xfrm>
            <a:prstGeom prst="line">
              <a:avLst/>
            </a:prstGeom>
            <a:ln>
              <a:solidFill>
                <a:srgbClr val="8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02" name="TextBox 320"/>
            <p:cNvSpPr txBox="1">
              <a:spLocks noChangeArrowheads="1"/>
            </p:cNvSpPr>
            <p:nvPr/>
          </p:nvSpPr>
          <p:spPr bwMode="auto">
            <a:xfrm>
              <a:off x="1948" y="1963"/>
              <a:ext cx="218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P</a:t>
              </a:r>
              <a:r>
                <a:rPr lang="en-US" sz="1800" b="1" baseline="-25000">
                  <a:cs typeface="Arial" pitchFamily="34" charset="0"/>
                </a:rPr>
                <a:t>const </a:t>
              </a:r>
              <a:r>
                <a:rPr lang="en-US" sz="1800" b="1">
                  <a:cs typeface="Arial" pitchFamily="34" charset="0"/>
                </a:rPr>
                <a:t>  </a:t>
              </a:r>
              <a:r>
                <a:rPr lang="en-US">
                  <a:cs typeface="Arial" pitchFamily="34" charset="0"/>
                  <a:sym typeface="Wingdings" pitchFamily="2" charset="2"/>
                </a:rPr>
                <a:t> </a:t>
              </a:r>
              <a:r>
                <a:rPr lang="en-US" i="1">
                  <a:cs typeface="Arial" pitchFamily="34" charset="0"/>
                  <a:sym typeface="Wingdings" pitchFamily="2" charset="2"/>
                </a:rPr>
                <a:t>independent</a:t>
              </a:r>
              <a:r>
                <a:rPr lang="en-US">
                  <a:cs typeface="Arial" pitchFamily="34" charset="0"/>
                  <a:sym typeface="Wingdings" pitchFamily="2" charset="2"/>
                </a:rPr>
                <a:t>    </a:t>
              </a:r>
              <a:r>
                <a:rPr lang="en-US" sz="1800" b="1">
                  <a:cs typeface="Arial" pitchFamily="34" charset="0"/>
                  <a:sym typeface="Wingdings" pitchFamily="2" charset="2"/>
                </a:rPr>
                <a:t>P</a:t>
              </a:r>
              <a:r>
                <a:rPr lang="en-US" sz="1800" b="1" baseline="-25000">
                  <a:cs typeface="Arial" pitchFamily="34" charset="0"/>
                  <a:sym typeface="Wingdings" pitchFamily="2" charset="2"/>
                </a:rPr>
                <a:t>const</a:t>
              </a:r>
              <a:endParaRPr lang="en-US" sz="1800" b="1" baseline="-25000">
                <a:cs typeface="Arial" pitchFamily="34" charset="0"/>
              </a:endParaRPr>
            </a:p>
          </p:txBody>
        </p:sp>
        <p:sp>
          <p:nvSpPr>
            <p:cNvPr id="28703" name="TextBox 321"/>
            <p:cNvSpPr txBox="1">
              <a:spLocks noChangeArrowheads="1"/>
            </p:cNvSpPr>
            <p:nvPr/>
          </p:nvSpPr>
          <p:spPr bwMode="auto">
            <a:xfrm>
              <a:off x="248" y="1093"/>
              <a:ext cx="5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008000"/>
                  </a:solidFill>
                  <a:cs typeface="Arial" pitchFamily="34" charset="0"/>
                </a:rPr>
                <a:t>GNSS-1</a:t>
              </a:r>
              <a:endParaRPr lang="en-US" sz="1800" b="1" baseline="-2500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28704" name="TextBox 322"/>
            <p:cNvSpPr txBox="1">
              <a:spLocks noChangeArrowheads="1"/>
            </p:cNvSpPr>
            <p:nvPr/>
          </p:nvSpPr>
          <p:spPr bwMode="auto">
            <a:xfrm>
              <a:off x="4837" y="1083"/>
              <a:ext cx="5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008000"/>
                  </a:solidFill>
                  <a:cs typeface="Arial" pitchFamily="34" charset="0"/>
                </a:rPr>
                <a:t>GNSS-2</a:t>
              </a:r>
              <a:endParaRPr lang="en-US" sz="1800" b="1" baseline="-25000">
                <a:solidFill>
                  <a:srgbClr val="008000"/>
                </a:solidFill>
                <a:cs typeface="Arial" pitchFamily="34" charset="0"/>
              </a:endParaRPr>
            </a:p>
          </p:txBody>
        </p:sp>
        <p:grpSp>
          <p:nvGrpSpPr>
            <p:cNvPr id="2" name="Group 758"/>
            <p:cNvGrpSpPr>
              <a:grpSpLocks noChangeAspect="1"/>
            </p:cNvGrpSpPr>
            <p:nvPr/>
          </p:nvGrpSpPr>
          <p:grpSpPr bwMode="auto">
            <a:xfrm rot="452833">
              <a:off x="2519" y="2946"/>
              <a:ext cx="886" cy="286"/>
              <a:chOff x="4082" y="2162"/>
              <a:chExt cx="1454" cy="468"/>
            </a:xfrm>
            <a:effectLst>
              <a:outerShdw blurRad="152400" dist="1104900" dir="10500000" sx="90000" sy="-19000" rotWithShape="0">
                <a:prstClr val="black"/>
              </a:outerShdw>
            </a:effectLst>
          </p:grpSpPr>
          <p:sp>
            <p:nvSpPr>
              <p:cNvPr id="325" name="Freeform 759"/>
              <p:cNvSpPr>
                <a:spLocks noChangeAspect="1"/>
              </p:cNvSpPr>
              <p:nvPr/>
            </p:nvSpPr>
            <p:spPr bwMode="auto">
              <a:xfrm>
                <a:off x="4083" y="2163"/>
                <a:ext cx="1452" cy="464"/>
              </a:xfrm>
              <a:custGeom>
                <a:avLst/>
                <a:gdLst/>
                <a:ahLst/>
                <a:cxnLst>
                  <a:cxn ang="0">
                    <a:pos x="1409" y="53"/>
                  </a:cxn>
                  <a:cxn ang="0">
                    <a:pos x="1367" y="146"/>
                  </a:cxn>
                  <a:cxn ang="0">
                    <a:pos x="1378" y="205"/>
                  </a:cxn>
                  <a:cxn ang="0">
                    <a:pos x="1421" y="243"/>
                  </a:cxn>
                  <a:cxn ang="0">
                    <a:pos x="1422" y="259"/>
                  </a:cxn>
                  <a:cxn ang="0">
                    <a:pos x="1283" y="269"/>
                  </a:cxn>
                  <a:cxn ang="0">
                    <a:pos x="1244" y="279"/>
                  </a:cxn>
                  <a:cxn ang="0">
                    <a:pos x="1208" y="289"/>
                  </a:cxn>
                  <a:cxn ang="0">
                    <a:pos x="1177" y="300"/>
                  </a:cxn>
                  <a:cxn ang="0">
                    <a:pos x="1088" y="320"/>
                  </a:cxn>
                  <a:cxn ang="0">
                    <a:pos x="1026" y="333"/>
                  </a:cxn>
                  <a:cxn ang="0">
                    <a:pos x="977" y="343"/>
                  </a:cxn>
                  <a:cxn ang="0">
                    <a:pos x="939" y="351"/>
                  </a:cxn>
                  <a:cxn ang="0">
                    <a:pos x="1101" y="358"/>
                  </a:cxn>
                  <a:cxn ang="0">
                    <a:pos x="1088" y="371"/>
                  </a:cxn>
                  <a:cxn ang="0">
                    <a:pos x="1023" y="381"/>
                  </a:cxn>
                  <a:cxn ang="0">
                    <a:pos x="954" y="389"/>
                  </a:cxn>
                  <a:cxn ang="0">
                    <a:pos x="855" y="399"/>
                  </a:cxn>
                  <a:cxn ang="0">
                    <a:pos x="833" y="408"/>
                  </a:cxn>
                  <a:cxn ang="0">
                    <a:pos x="826" y="435"/>
                  </a:cxn>
                  <a:cxn ang="0">
                    <a:pos x="780" y="448"/>
                  </a:cxn>
                  <a:cxn ang="0">
                    <a:pos x="698" y="463"/>
                  </a:cxn>
                  <a:cxn ang="0">
                    <a:pos x="679" y="397"/>
                  </a:cxn>
                  <a:cxn ang="0">
                    <a:pos x="683" y="387"/>
                  </a:cxn>
                  <a:cxn ang="0">
                    <a:pos x="628" y="395"/>
                  </a:cxn>
                  <a:cxn ang="0">
                    <a:pos x="616" y="422"/>
                  </a:cxn>
                  <a:cxn ang="0">
                    <a:pos x="584" y="435"/>
                  </a:cxn>
                  <a:cxn ang="0">
                    <a:pos x="547" y="448"/>
                  </a:cxn>
                  <a:cxn ang="0">
                    <a:pos x="500" y="453"/>
                  </a:cxn>
                  <a:cxn ang="0">
                    <a:pos x="466" y="441"/>
                  </a:cxn>
                  <a:cxn ang="0">
                    <a:pos x="421" y="390"/>
                  </a:cxn>
                  <a:cxn ang="0">
                    <a:pos x="233" y="385"/>
                  </a:cxn>
                  <a:cxn ang="0">
                    <a:pos x="144" y="376"/>
                  </a:cxn>
                  <a:cxn ang="0">
                    <a:pos x="77" y="359"/>
                  </a:cxn>
                  <a:cxn ang="0">
                    <a:pos x="35" y="343"/>
                  </a:cxn>
                  <a:cxn ang="0">
                    <a:pos x="0" y="315"/>
                  </a:cxn>
                  <a:cxn ang="0">
                    <a:pos x="40" y="274"/>
                  </a:cxn>
                  <a:cxn ang="0">
                    <a:pos x="103" y="240"/>
                  </a:cxn>
                  <a:cxn ang="0">
                    <a:pos x="159" y="213"/>
                  </a:cxn>
                  <a:cxn ang="0">
                    <a:pos x="220" y="202"/>
                  </a:cxn>
                  <a:cxn ang="0">
                    <a:pos x="302" y="212"/>
                  </a:cxn>
                  <a:cxn ang="0">
                    <a:pos x="333" y="210"/>
                  </a:cxn>
                  <a:cxn ang="0">
                    <a:pos x="379" y="230"/>
                  </a:cxn>
                  <a:cxn ang="0">
                    <a:pos x="482" y="230"/>
                  </a:cxn>
                  <a:cxn ang="0">
                    <a:pos x="582" y="215"/>
                  </a:cxn>
                  <a:cxn ang="0">
                    <a:pos x="642" y="223"/>
                  </a:cxn>
                  <a:cxn ang="0">
                    <a:pos x="690" y="204"/>
                  </a:cxn>
                  <a:cxn ang="0">
                    <a:pos x="751" y="182"/>
                  </a:cxn>
                  <a:cxn ang="0">
                    <a:pos x="837" y="154"/>
                  </a:cxn>
                  <a:cxn ang="0">
                    <a:pos x="932" y="153"/>
                  </a:cxn>
                  <a:cxn ang="0">
                    <a:pos x="905" y="163"/>
                  </a:cxn>
                  <a:cxn ang="0">
                    <a:pos x="919" y="218"/>
                  </a:cxn>
                  <a:cxn ang="0">
                    <a:pos x="1073" y="210"/>
                  </a:cxn>
                  <a:cxn ang="0">
                    <a:pos x="1147" y="179"/>
                  </a:cxn>
                  <a:cxn ang="0">
                    <a:pos x="1209" y="135"/>
                  </a:cxn>
                  <a:cxn ang="0">
                    <a:pos x="1313" y="43"/>
                  </a:cxn>
                  <a:cxn ang="0">
                    <a:pos x="1365" y="5"/>
                  </a:cxn>
                </a:cxnLst>
                <a:rect l="0" t="0" r="r" b="b"/>
                <a:pathLst>
                  <a:path w="1452" h="464">
                    <a:moveTo>
                      <a:pt x="1427" y="2"/>
                    </a:moveTo>
                    <a:lnTo>
                      <a:pt x="1427" y="12"/>
                    </a:lnTo>
                    <a:lnTo>
                      <a:pt x="1426" y="15"/>
                    </a:lnTo>
                    <a:lnTo>
                      <a:pt x="1424" y="20"/>
                    </a:lnTo>
                    <a:lnTo>
                      <a:pt x="1422" y="23"/>
                    </a:lnTo>
                    <a:lnTo>
                      <a:pt x="1421" y="27"/>
                    </a:lnTo>
                    <a:lnTo>
                      <a:pt x="1419" y="30"/>
                    </a:lnTo>
                    <a:lnTo>
                      <a:pt x="1416" y="33"/>
                    </a:lnTo>
                    <a:lnTo>
                      <a:pt x="1412" y="43"/>
                    </a:lnTo>
                    <a:lnTo>
                      <a:pt x="1409" y="53"/>
                    </a:lnTo>
                    <a:lnTo>
                      <a:pt x="1404" y="63"/>
                    </a:lnTo>
                    <a:lnTo>
                      <a:pt x="1401" y="72"/>
                    </a:lnTo>
                    <a:lnTo>
                      <a:pt x="1396" y="81"/>
                    </a:lnTo>
                    <a:lnTo>
                      <a:pt x="1393" y="90"/>
                    </a:lnTo>
                    <a:lnTo>
                      <a:pt x="1388" y="100"/>
                    </a:lnTo>
                    <a:lnTo>
                      <a:pt x="1383" y="110"/>
                    </a:lnTo>
                    <a:lnTo>
                      <a:pt x="1380" y="118"/>
                    </a:lnTo>
                    <a:lnTo>
                      <a:pt x="1375" y="128"/>
                    </a:lnTo>
                    <a:lnTo>
                      <a:pt x="1370" y="138"/>
                    </a:lnTo>
                    <a:lnTo>
                      <a:pt x="1367" y="146"/>
                    </a:lnTo>
                    <a:lnTo>
                      <a:pt x="1362" y="156"/>
                    </a:lnTo>
                    <a:lnTo>
                      <a:pt x="1357" y="166"/>
                    </a:lnTo>
                    <a:lnTo>
                      <a:pt x="1354" y="176"/>
                    </a:lnTo>
                    <a:lnTo>
                      <a:pt x="1349" y="184"/>
                    </a:lnTo>
                    <a:lnTo>
                      <a:pt x="1350" y="189"/>
                    </a:lnTo>
                    <a:lnTo>
                      <a:pt x="1350" y="200"/>
                    </a:lnTo>
                    <a:lnTo>
                      <a:pt x="1365" y="200"/>
                    </a:lnTo>
                    <a:lnTo>
                      <a:pt x="1370" y="202"/>
                    </a:lnTo>
                    <a:lnTo>
                      <a:pt x="1375" y="204"/>
                    </a:lnTo>
                    <a:lnTo>
                      <a:pt x="1378" y="205"/>
                    </a:lnTo>
                    <a:lnTo>
                      <a:pt x="1385" y="212"/>
                    </a:lnTo>
                    <a:lnTo>
                      <a:pt x="1385" y="226"/>
                    </a:lnTo>
                    <a:lnTo>
                      <a:pt x="1386" y="231"/>
                    </a:lnTo>
                    <a:lnTo>
                      <a:pt x="1385" y="231"/>
                    </a:lnTo>
                    <a:lnTo>
                      <a:pt x="1385" y="240"/>
                    </a:lnTo>
                    <a:lnTo>
                      <a:pt x="1388" y="240"/>
                    </a:lnTo>
                    <a:lnTo>
                      <a:pt x="1391" y="241"/>
                    </a:lnTo>
                    <a:lnTo>
                      <a:pt x="1404" y="241"/>
                    </a:lnTo>
                    <a:lnTo>
                      <a:pt x="1408" y="243"/>
                    </a:lnTo>
                    <a:lnTo>
                      <a:pt x="1421" y="243"/>
                    </a:lnTo>
                    <a:lnTo>
                      <a:pt x="1426" y="245"/>
                    </a:lnTo>
                    <a:lnTo>
                      <a:pt x="1442" y="245"/>
                    </a:lnTo>
                    <a:lnTo>
                      <a:pt x="1447" y="246"/>
                    </a:lnTo>
                    <a:lnTo>
                      <a:pt x="1450" y="246"/>
                    </a:lnTo>
                    <a:lnTo>
                      <a:pt x="1452" y="248"/>
                    </a:lnTo>
                    <a:lnTo>
                      <a:pt x="1452" y="253"/>
                    </a:lnTo>
                    <a:lnTo>
                      <a:pt x="1450" y="254"/>
                    </a:lnTo>
                    <a:lnTo>
                      <a:pt x="1442" y="256"/>
                    </a:lnTo>
                    <a:lnTo>
                      <a:pt x="1432" y="258"/>
                    </a:lnTo>
                    <a:lnTo>
                      <a:pt x="1422" y="259"/>
                    </a:lnTo>
                    <a:lnTo>
                      <a:pt x="1414" y="259"/>
                    </a:lnTo>
                    <a:lnTo>
                      <a:pt x="1404" y="261"/>
                    </a:lnTo>
                    <a:lnTo>
                      <a:pt x="1394" y="261"/>
                    </a:lnTo>
                    <a:lnTo>
                      <a:pt x="1385" y="263"/>
                    </a:lnTo>
                    <a:lnTo>
                      <a:pt x="1365" y="263"/>
                    </a:lnTo>
                    <a:lnTo>
                      <a:pt x="1355" y="264"/>
                    </a:lnTo>
                    <a:lnTo>
                      <a:pt x="1295" y="264"/>
                    </a:lnTo>
                    <a:lnTo>
                      <a:pt x="1291" y="267"/>
                    </a:lnTo>
                    <a:lnTo>
                      <a:pt x="1286" y="269"/>
                    </a:lnTo>
                    <a:lnTo>
                      <a:pt x="1283" y="269"/>
                    </a:lnTo>
                    <a:lnTo>
                      <a:pt x="1278" y="271"/>
                    </a:lnTo>
                    <a:lnTo>
                      <a:pt x="1275" y="271"/>
                    </a:lnTo>
                    <a:lnTo>
                      <a:pt x="1270" y="272"/>
                    </a:lnTo>
                    <a:lnTo>
                      <a:pt x="1267" y="274"/>
                    </a:lnTo>
                    <a:lnTo>
                      <a:pt x="1262" y="274"/>
                    </a:lnTo>
                    <a:lnTo>
                      <a:pt x="1258" y="276"/>
                    </a:lnTo>
                    <a:lnTo>
                      <a:pt x="1254" y="276"/>
                    </a:lnTo>
                    <a:lnTo>
                      <a:pt x="1250" y="277"/>
                    </a:lnTo>
                    <a:lnTo>
                      <a:pt x="1247" y="279"/>
                    </a:lnTo>
                    <a:lnTo>
                      <a:pt x="1244" y="279"/>
                    </a:lnTo>
                    <a:lnTo>
                      <a:pt x="1240" y="281"/>
                    </a:lnTo>
                    <a:lnTo>
                      <a:pt x="1236" y="282"/>
                    </a:lnTo>
                    <a:lnTo>
                      <a:pt x="1232" y="282"/>
                    </a:lnTo>
                    <a:lnTo>
                      <a:pt x="1229" y="284"/>
                    </a:lnTo>
                    <a:lnTo>
                      <a:pt x="1226" y="284"/>
                    </a:lnTo>
                    <a:lnTo>
                      <a:pt x="1221" y="285"/>
                    </a:lnTo>
                    <a:lnTo>
                      <a:pt x="1218" y="285"/>
                    </a:lnTo>
                    <a:lnTo>
                      <a:pt x="1214" y="287"/>
                    </a:lnTo>
                    <a:lnTo>
                      <a:pt x="1211" y="287"/>
                    </a:lnTo>
                    <a:lnTo>
                      <a:pt x="1208" y="289"/>
                    </a:lnTo>
                    <a:lnTo>
                      <a:pt x="1203" y="289"/>
                    </a:lnTo>
                    <a:lnTo>
                      <a:pt x="1201" y="290"/>
                    </a:lnTo>
                    <a:lnTo>
                      <a:pt x="1198" y="292"/>
                    </a:lnTo>
                    <a:lnTo>
                      <a:pt x="1196" y="292"/>
                    </a:lnTo>
                    <a:lnTo>
                      <a:pt x="1195" y="294"/>
                    </a:lnTo>
                    <a:lnTo>
                      <a:pt x="1191" y="294"/>
                    </a:lnTo>
                    <a:lnTo>
                      <a:pt x="1190" y="295"/>
                    </a:lnTo>
                    <a:lnTo>
                      <a:pt x="1186" y="295"/>
                    </a:lnTo>
                    <a:lnTo>
                      <a:pt x="1185" y="297"/>
                    </a:lnTo>
                    <a:lnTo>
                      <a:pt x="1177" y="300"/>
                    </a:lnTo>
                    <a:lnTo>
                      <a:pt x="1168" y="302"/>
                    </a:lnTo>
                    <a:lnTo>
                      <a:pt x="1159" y="305"/>
                    </a:lnTo>
                    <a:lnTo>
                      <a:pt x="1150" y="307"/>
                    </a:lnTo>
                    <a:lnTo>
                      <a:pt x="1141" y="310"/>
                    </a:lnTo>
                    <a:lnTo>
                      <a:pt x="1132" y="312"/>
                    </a:lnTo>
                    <a:lnTo>
                      <a:pt x="1124" y="313"/>
                    </a:lnTo>
                    <a:lnTo>
                      <a:pt x="1114" y="315"/>
                    </a:lnTo>
                    <a:lnTo>
                      <a:pt x="1106" y="317"/>
                    </a:lnTo>
                    <a:lnTo>
                      <a:pt x="1096" y="318"/>
                    </a:lnTo>
                    <a:lnTo>
                      <a:pt x="1088" y="320"/>
                    </a:lnTo>
                    <a:lnTo>
                      <a:pt x="1080" y="322"/>
                    </a:lnTo>
                    <a:lnTo>
                      <a:pt x="1070" y="323"/>
                    </a:lnTo>
                    <a:lnTo>
                      <a:pt x="1062" y="326"/>
                    </a:lnTo>
                    <a:lnTo>
                      <a:pt x="1054" y="328"/>
                    </a:lnTo>
                    <a:lnTo>
                      <a:pt x="1046" y="330"/>
                    </a:lnTo>
                    <a:lnTo>
                      <a:pt x="1041" y="330"/>
                    </a:lnTo>
                    <a:lnTo>
                      <a:pt x="1037" y="331"/>
                    </a:lnTo>
                    <a:lnTo>
                      <a:pt x="1032" y="331"/>
                    </a:lnTo>
                    <a:lnTo>
                      <a:pt x="1029" y="333"/>
                    </a:lnTo>
                    <a:lnTo>
                      <a:pt x="1026" y="333"/>
                    </a:lnTo>
                    <a:lnTo>
                      <a:pt x="1021" y="335"/>
                    </a:lnTo>
                    <a:lnTo>
                      <a:pt x="1018" y="335"/>
                    </a:lnTo>
                    <a:lnTo>
                      <a:pt x="1014" y="336"/>
                    </a:lnTo>
                    <a:lnTo>
                      <a:pt x="1006" y="336"/>
                    </a:lnTo>
                    <a:lnTo>
                      <a:pt x="1003" y="338"/>
                    </a:lnTo>
                    <a:lnTo>
                      <a:pt x="995" y="338"/>
                    </a:lnTo>
                    <a:lnTo>
                      <a:pt x="991" y="340"/>
                    </a:lnTo>
                    <a:lnTo>
                      <a:pt x="983" y="340"/>
                    </a:lnTo>
                    <a:lnTo>
                      <a:pt x="980" y="341"/>
                    </a:lnTo>
                    <a:lnTo>
                      <a:pt x="977" y="343"/>
                    </a:lnTo>
                    <a:lnTo>
                      <a:pt x="973" y="343"/>
                    </a:lnTo>
                    <a:lnTo>
                      <a:pt x="970" y="345"/>
                    </a:lnTo>
                    <a:lnTo>
                      <a:pt x="964" y="345"/>
                    </a:lnTo>
                    <a:lnTo>
                      <a:pt x="960" y="346"/>
                    </a:lnTo>
                    <a:lnTo>
                      <a:pt x="955" y="346"/>
                    </a:lnTo>
                    <a:lnTo>
                      <a:pt x="952" y="348"/>
                    </a:lnTo>
                    <a:lnTo>
                      <a:pt x="949" y="348"/>
                    </a:lnTo>
                    <a:lnTo>
                      <a:pt x="946" y="349"/>
                    </a:lnTo>
                    <a:lnTo>
                      <a:pt x="942" y="349"/>
                    </a:lnTo>
                    <a:lnTo>
                      <a:pt x="939" y="351"/>
                    </a:lnTo>
                    <a:lnTo>
                      <a:pt x="937" y="353"/>
                    </a:lnTo>
                    <a:lnTo>
                      <a:pt x="934" y="354"/>
                    </a:lnTo>
                    <a:lnTo>
                      <a:pt x="944" y="354"/>
                    </a:lnTo>
                    <a:lnTo>
                      <a:pt x="954" y="356"/>
                    </a:lnTo>
                    <a:lnTo>
                      <a:pt x="972" y="356"/>
                    </a:lnTo>
                    <a:lnTo>
                      <a:pt x="982" y="358"/>
                    </a:lnTo>
                    <a:lnTo>
                      <a:pt x="1068" y="358"/>
                    </a:lnTo>
                    <a:lnTo>
                      <a:pt x="1077" y="356"/>
                    </a:lnTo>
                    <a:lnTo>
                      <a:pt x="1100" y="356"/>
                    </a:lnTo>
                    <a:lnTo>
                      <a:pt x="1101" y="358"/>
                    </a:lnTo>
                    <a:lnTo>
                      <a:pt x="1104" y="358"/>
                    </a:lnTo>
                    <a:lnTo>
                      <a:pt x="1106" y="359"/>
                    </a:lnTo>
                    <a:lnTo>
                      <a:pt x="1106" y="364"/>
                    </a:lnTo>
                    <a:lnTo>
                      <a:pt x="1104" y="366"/>
                    </a:lnTo>
                    <a:lnTo>
                      <a:pt x="1103" y="366"/>
                    </a:lnTo>
                    <a:lnTo>
                      <a:pt x="1101" y="367"/>
                    </a:lnTo>
                    <a:lnTo>
                      <a:pt x="1100" y="367"/>
                    </a:lnTo>
                    <a:lnTo>
                      <a:pt x="1098" y="369"/>
                    </a:lnTo>
                    <a:lnTo>
                      <a:pt x="1096" y="369"/>
                    </a:lnTo>
                    <a:lnTo>
                      <a:pt x="1088" y="371"/>
                    </a:lnTo>
                    <a:lnTo>
                      <a:pt x="1082" y="372"/>
                    </a:lnTo>
                    <a:lnTo>
                      <a:pt x="1075" y="372"/>
                    </a:lnTo>
                    <a:lnTo>
                      <a:pt x="1068" y="374"/>
                    </a:lnTo>
                    <a:lnTo>
                      <a:pt x="1062" y="374"/>
                    </a:lnTo>
                    <a:lnTo>
                      <a:pt x="1055" y="376"/>
                    </a:lnTo>
                    <a:lnTo>
                      <a:pt x="1049" y="377"/>
                    </a:lnTo>
                    <a:lnTo>
                      <a:pt x="1042" y="377"/>
                    </a:lnTo>
                    <a:lnTo>
                      <a:pt x="1036" y="379"/>
                    </a:lnTo>
                    <a:lnTo>
                      <a:pt x="1029" y="381"/>
                    </a:lnTo>
                    <a:lnTo>
                      <a:pt x="1023" y="381"/>
                    </a:lnTo>
                    <a:lnTo>
                      <a:pt x="1014" y="382"/>
                    </a:lnTo>
                    <a:lnTo>
                      <a:pt x="1009" y="382"/>
                    </a:lnTo>
                    <a:lnTo>
                      <a:pt x="1001" y="384"/>
                    </a:lnTo>
                    <a:lnTo>
                      <a:pt x="995" y="384"/>
                    </a:lnTo>
                    <a:lnTo>
                      <a:pt x="988" y="385"/>
                    </a:lnTo>
                    <a:lnTo>
                      <a:pt x="982" y="385"/>
                    </a:lnTo>
                    <a:lnTo>
                      <a:pt x="975" y="387"/>
                    </a:lnTo>
                    <a:lnTo>
                      <a:pt x="969" y="387"/>
                    </a:lnTo>
                    <a:lnTo>
                      <a:pt x="962" y="389"/>
                    </a:lnTo>
                    <a:lnTo>
                      <a:pt x="954" y="389"/>
                    </a:lnTo>
                    <a:lnTo>
                      <a:pt x="947" y="390"/>
                    </a:lnTo>
                    <a:lnTo>
                      <a:pt x="934" y="390"/>
                    </a:lnTo>
                    <a:lnTo>
                      <a:pt x="928" y="392"/>
                    </a:lnTo>
                    <a:lnTo>
                      <a:pt x="878" y="392"/>
                    </a:lnTo>
                    <a:lnTo>
                      <a:pt x="875" y="394"/>
                    </a:lnTo>
                    <a:lnTo>
                      <a:pt x="872" y="395"/>
                    </a:lnTo>
                    <a:lnTo>
                      <a:pt x="869" y="395"/>
                    </a:lnTo>
                    <a:lnTo>
                      <a:pt x="865" y="397"/>
                    </a:lnTo>
                    <a:lnTo>
                      <a:pt x="859" y="397"/>
                    </a:lnTo>
                    <a:lnTo>
                      <a:pt x="855" y="399"/>
                    </a:lnTo>
                    <a:lnTo>
                      <a:pt x="852" y="399"/>
                    </a:lnTo>
                    <a:lnTo>
                      <a:pt x="849" y="400"/>
                    </a:lnTo>
                    <a:lnTo>
                      <a:pt x="842" y="400"/>
                    </a:lnTo>
                    <a:lnTo>
                      <a:pt x="839" y="402"/>
                    </a:lnTo>
                    <a:lnTo>
                      <a:pt x="836" y="402"/>
                    </a:lnTo>
                    <a:lnTo>
                      <a:pt x="834" y="404"/>
                    </a:lnTo>
                    <a:lnTo>
                      <a:pt x="831" y="405"/>
                    </a:lnTo>
                    <a:lnTo>
                      <a:pt x="828" y="405"/>
                    </a:lnTo>
                    <a:lnTo>
                      <a:pt x="829" y="407"/>
                    </a:lnTo>
                    <a:lnTo>
                      <a:pt x="833" y="408"/>
                    </a:lnTo>
                    <a:lnTo>
                      <a:pt x="834" y="408"/>
                    </a:lnTo>
                    <a:lnTo>
                      <a:pt x="837" y="412"/>
                    </a:lnTo>
                    <a:lnTo>
                      <a:pt x="837" y="418"/>
                    </a:lnTo>
                    <a:lnTo>
                      <a:pt x="839" y="423"/>
                    </a:lnTo>
                    <a:lnTo>
                      <a:pt x="839" y="426"/>
                    </a:lnTo>
                    <a:lnTo>
                      <a:pt x="837" y="428"/>
                    </a:lnTo>
                    <a:lnTo>
                      <a:pt x="834" y="430"/>
                    </a:lnTo>
                    <a:lnTo>
                      <a:pt x="833" y="431"/>
                    </a:lnTo>
                    <a:lnTo>
                      <a:pt x="829" y="433"/>
                    </a:lnTo>
                    <a:lnTo>
                      <a:pt x="826" y="435"/>
                    </a:lnTo>
                    <a:lnTo>
                      <a:pt x="823" y="436"/>
                    </a:lnTo>
                    <a:lnTo>
                      <a:pt x="818" y="436"/>
                    </a:lnTo>
                    <a:lnTo>
                      <a:pt x="813" y="438"/>
                    </a:lnTo>
                    <a:lnTo>
                      <a:pt x="808" y="438"/>
                    </a:lnTo>
                    <a:lnTo>
                      <a:pt x="803" y="440"/>
                    </a:lnTo>
                    <a:lnTo>
                      <a:pt x="798" y="441"/>
                    </a:lnTo>
                    <a:lnTo>
                      <a:pt x="793" y="441"/>
                    </a:lnTo>
                    <a:lnTo>
                      <a:pt x="788" y="443"/>
                    </a:lnTo>
                    <a:lnTo>
                      <a:pt x="783" y="444"/>
                    </a:lnTo>
                    <a:lnTo>
                      <a:pt x="780" y="448"/>
                    </a:lnTo>
                    <a:lnTo>
                      <a:pt x="775" y="451"/>
                    </a:lnTo>
                    <a:lnTo>
                      <a:pt x="770" y="453"/>
                    </a:lnTo>
                    <a:lnTo>
                      <a:pt x="765" y="454"/>
                    </a:lnTo>
                    <a:lnTo>
                      <a:pt x="760" y="456"/>
                    </a:lnTo>
                    <a:lnTo>
                      <a:pt x="754" y="458"/>
                    </a:lnTo>
                    <a:lnTo>
                      <a:pt x="749" y="459"/>
                    </a:lnTo>
                    <a:lnTo>
                      <a:pt x="744" y="463"/>
                    </a:lnTo>
                    <a:lnTo>
                      <a:pt x="739" y="464"/>
                    </a:lnTo>
                    <a:lnTo>
                      <a:pt x="703" y="464"/>
                    </a:lnTo>
                    <a:lnTo>
                      <a:pt x="698" y="463"/>
                    </a:lnTo>
                    <a:lnTo>
                      <a:pt x="693" y="463"/>
                    </a:lnTo>
                    <a:lnTo>
                      <a:pt x="690" y="461"/>
                    </a:lnTo>
                    <a:lnTo>
                      <a:pt x="685" y="459"/>
                    </a:lnTo>
                    <a:lnTo>
                      <a:pt x="680" y="458"/>
                    </a:lnTo>
                    <a:lnTo>
                      <a:pt x="677" y="456"/>
                    </a:lnTo>
                    <a:lnTo>
                      <a:pt x="672" y="454"/>
                    </a:lnTo>
                    <a:lnTo>
                      <a:pt x="672" y="415"/>
                    </a:lnTo>
                    <a:lnTo>
                      <a:pt x="670" y="402"/>
                    </a:lnTo>
                    <a:lnTo>
                      <a:pt x="674" y="400"/>
                    </a:lnTo>
                    <a:lnTo>
                      <a:pt x="679" y="397"/>
                    </a:lnTo>
                    <a:lnTo>
                      <a:pt x="683" y="395"/>
                    </a:lnTo>
                    <a:lnTo>
                      <a:pt x="688" y="394"/>
                    </a:lnTo>
                    <a:lnTo>
                      <a:pt x="692" y="392"/>
                    </a:lnTo>
                    <a:lnTo>
                      <a:pt x="698" y="390"/>
                    </a:lnTo>
                    <a:lnTo>
                      <a:pt x="701" y="389"/>
                    </a:lnTo>
                    <a:lnTo>
                      <a:pt x="706" y="387"/>
                    </a:lnTo>
                    <a:lnTo>
                      <a:pt x="705" y="385"/>
                    </a:lnTo>
                    <a:lnTo>
                      <a:pt x="687" y="385"/>
                    </a:lnTo>
                    <a:lnTo>
                      <a:pt x="685" y="387"/>
                    </a:lnTo>
                    <a:lnTo>
                      <a:pt x="683" y="387"/>
                    </a:lnTo>
                    <a:lnTo>
                      <a:pt x="680" y="389"/>
                    </a:lnTo>
                    <a:lnTo>
                      <a:pt x="672" y="389"/>
                    </a:lnTo>
                    <a:lnTo>
                      <a:pt x="667" y="390"/>
                    </a:lnTo>
                    <a:lnTo>
                      <a:pt x="656" y="390"/>
                    </a:lnTo>
                    <a:lnTo>
                      <a:pt x="652" y="392"/>
                    </a:lnTo>
                    <a:lnTo>
                      <a:pt x="644" y="392"/>
                    </a:lnTo>
                    <a:lnTo>
                      <a:pt x="639" y="394"/>
                    </a:lnTo>
                    <a:lnTo>
                      <a:pt x="636" y="394"/>
                    </a:lnTo>
                    <a:lnTo>
                      <a:pt x="633" y="395"/>
                    </a:lnTo>
                    <a:lnTo>
                      <a:pt x="628" y="395"/>
                    </a:lnTo>
                    <a:lnTo>
                      <a:pt x="624" y="397"/>
                    </a:lnTo>
                    <a:lnTo>
                      <a:pt x="621" y="399"/>
                    </a:lnTo>
                    <a:lnTo>
                      <a:pt x="626" y="404"/>
                    </a:lnTo>
                    <a:lnTo>
                      <a:pt x="628" y="407"/>
                    </a:lnTo>
                    <a:lnTo>
                      <a:pt x="631" y="410"/>
                    </a:lnTo>
                    <a:lnTo>
                      <a:pt x="631" y="412"/>
                    </a:lnTo>
                    <a:lnTo>
                      <a:pt x="633" y="413"/>
                    </a:lnTo>
                    <a:lnTo>
                      <a:pt x="626" y="420"/>
                    </a:lnTo>
                    <a:lnTo>
                      <a:pt x="621" y="422"/>
                    </a:lnTo>
                    <a:lnTo>
                      <a:pt x="616" y="422"/>
                    </a:lnTo>
                    <a:lnTo>
                      <a:pt x="611" y="423"/>
                    </a:lnTo>
                    <a:lnTo>
                      <a:pt x="606" y="425"/>
                    </a:lnTo>
                    <a:lnTo>
                      <a:pt x="603" y="426"/>
                    </a:lnTo>
                    <a:lnTo>
                      <a:pt x="600" y="430"/>
                    </a:lnTo>
                    <a:lnTo>
                      <a:pt x="597" y="431"/>
                    </a:lnTo>
                    <a:lnTo>
                      <a:pt x="595" y="431"/>
                    </a:lnTo>
                    <a:lnTo>
                      <a:pt x="592" y="433"/>
                    </a:lnTo>
                    <a:lnTo>
                      <a:pt x="590" y="433"/>
                    </a:lnTo>
                    <a:lnTo>
                      <a:pt x="587" y="435"/>
                    </a:lnTo>
                    <a:lnTo>
                      <a:pt x="584" y="435"/>
                    </a:lnTo>
                    <a:lnTo>
                      <a:pt x="582" y="436"/>
                    </a:lnTo>
                    <a:lnTo>
                      <a:pt x="574" y="436"/>
                    </a:lnTo>
                    <a:lnTo>
                      <a:pt x="570" y="438"/>
                    </a:lnTo>
                    <a:lnTo>
                      <a:pt x="565" y="438"/>
                    </a:lnTo>
                    <a:lnTo>
                      <a:pt x="562" y="440"/>
                    </a:lnTo>
                    <a:lnTo>
                      <a:pt x="561" y="440"/>
                    </a:lnTo>
                    <a:lnTo>
                      <a:pt x="557" y="441"/>
                    </a:lnTo>
                    <a:lnTo>
                      <a:pt x="552" y="446"/>
                    </a:lnTo>
                    <a:lnTo>
                      <a:pt x="551" y="446"/>
                    </a:lnTo>
                    <a:lnTo>
                      <a:pt x="547" y="448"/>
                    </a:lnTo>
                    <a:lnTo>
                      <a:pt x="544" y="449"/>
                    </a:lnTo>
                    <a:lnTo>
                      <a:pt x="541" y="449"/>
                    </a:lnTo>
                    <a:lnTo>
                      <a:pt x="538" y="451"/>
                    </a:lnTo>
                    <a:lnTo>
                      <a:pt x="536" y="451"/>
                    </a:lnTo>
                    <a:lnTo>
                      <a:pt x="533" y="453"/>
                    </a:lnTo>
                    <a:lnTo>
                      <a:pt x="516" y="453"/>
                    </a:lnTo>
                    <a:lnTo>
                      <a:pt x="511" y="454"/>
                    </a:lnTo>
                    <a:lnTo>
                      <a:pt x="508" y="454"/>
                    </a:lnTo>
                    <a:lnTo>
                      <a:pt x="505" y="453"/>
                    </a:lnTo>
                    <a:lnTo>
                      <a:pt x="500" y="453"/>
                    </a:lnTo>
                    <a:lnTo>
                      <a:pt x="497" y="451"/>
                    </a:lnTo>
                    <a:lnTo>
                      <a:pt x="492" y="449"/>
                    </a:lnTo>
                    <a:lnTo>
                      <a:pt x="487" y="449"/>
                    </a:lnTo>
                    <a:lnTo>
                      <a:pt x="484" y="448"/>
                    </a:lnTo>
                    <a:lnTo>
                      <a:pt x="480" y="446"/>
                    </a:lnTo>
                    <a:lnTo>
                      <a:pt x="475" y="444"/>
                    </a:lnTo>
                    <a:lnTo>
                      <a:pt x="472" y="444"/>
                    </a:lnTo>
                    <a:lnTo>
                      <a:pt x="470" y="443"/>
                    </a:lnTo>
                    <a:lnTo>
                      <a:pt x="467" y="443"/>
                    </a:lnTo>
                    <a:lnTo>
                      <a:pt x="466" y="441"/>
                    </a:lnTo>
                    <a:lnTo>
                      <a:pt x="464" y="441"/>
                    </a:lnTo>
                    <a:lnTo>
                      <a:pt x="461" y="440"/>
                    </a:lnTo>
                    <a:lnTo>
                      <a:pt x="457" y="436"/>
                    </a:lnTo>
                    <a:lnTo>
                      <a:pt x="456" y="426"/>
                    </a:lnTo>
                    <a:lnTo>
                      <a:pt x="456" y="405"/>
                    </a:lnTo>
                    <a:lnTo>
                      <a:pt x="454" y="395"/>
                    </a:lnTo>
                    <a:lnTo>
                      <a:pt x="446" y="394"/>
                    </a:lnTo>
                    <a:lnTo>
                      <a:pt x="438" y="392"/>
                    </a:lnTo>
                    <a:lnTo>
                      <a:pt x="430" y="392"/>
                    </a:lnTo>
                    <a:lnTo>
                      <a:pt x="421" y="390"/>
                    </a:lnTo>
                    <a:lnTo>
                      <a:pt x="415" y="389"/>
                    </a:lnTo>
                    <a:lnTo>
                      <a:pt x="407" y="389"/>
                    </a:lnTo>
                    <a:lnTo>
                      <a:pt x="398" y="387"/>
                    </a:lnTo>
                    <a:lnTo>
                      <a:pt x="390" y="387"/>
                    </a:lnTo>
                    <a:lnTo>
                      <a:pt x="382" y="385"/>
                    </a:lnTo>
                    <a:lnTo>
                      <a:pt x="333" y="385"/>
                    </a:lnTo>
                    <a:lnTo>
                      <a:pt x="325" y="387"/>
                    </a:lnTo>
                    <a:lnTo>
                      <a:pt x="294" y="387"/>
                    </a:lnTo>
                    <a:lnTo>
                      <a:pt x="287" y="385"/>
                    </a:lnTo>
                    <a:lnTo>
                      <a:pt x="233" y="385"/>
                    </a:lnTo>
                    <a:lnTo>
                      <a:pt x="226" y="384"/>
                    </a:lnTo>
                    <a:lnTo>
                      <a:pt x="212" y="384"/>
                    </a:lnTo>
                    <a:lnTo>
                      <a:pt x="203" y="382"/>
                    </a:lnTo>
                    <a:lnTo>
                      <a:pt x="189" y="382"/>
                    </a:lnTo>
                    <a:lnTo>
                      <a:pt x="180" y="381"/>
                    </a:lnTo>
                    <a:lnTo>
                      <a:pt x="174" y="381"/>
                    </a:lnTo>
                    <a:lnTo>
                      <a:pt x="166" y="379"/>
                    </a:lnTo>
                    <a:lnTo>
                      <a:pt x="159" y="379"/>
                    </a:lnTo>
                    <a:lnTo>
                      <a:pt x="151" y="377"/>
                    </a:lnTo>
                    <a:lnTo>
                      <a:pt x="144" y="376"/>
                    </a:lnTo>
                    <a:lnTo>
                      <a:pt x="136" y="374"/>
                    </a:lnTo>
                    <a:lnTo>
                      <a:pt x="130" y="374"/>
                    </a:lnTo>
                    <a:lnTo>
                      <a:pt x="122" y="371"/>
                    </a:lnTo>
                    <a:lnTo>
                      <a:pt x="115" y="369"/>
                    </a:lnTo>
                    <a:lnTo>
                      <a:pt x="108" y="367"/>
                    </a:lnTo>
                    <a:lnTo>
                      <a:pt x="102" y="366"/>
                    </a:lnTo>
                    <a:lnTo>
                      <a:pt x="94" y="363"/>
                    </a:lnTo>
                    <a:lnTo>
                      <a:pt x="87" y="361"/>
                    </a:lnTo>
                    <a:lnTo>
                      <a:pt x="84" y="359"/>
                    </a:lnTo>
                    <a:lnTo>
                      <a:pt x="77" y="359"/>
                    </a:lnTo>
                    <a:lnTo>
                      <a:pt x="74" y="358"/>
                    </a:lnTo>
                    <a:lnTo>
                      <a:pt x="69" y="356"/>
                    </a:lnTo>
                    <a:lnTo>
                      <a:pt x="64" y="356"/>
                    </a:lnTo>
                    <a:lnTo>
                      <a:pt x="61" y="354"/>
                    </a:lnTo>
                    <a:lnTo>
                      <a:pt x="56" y="353"/>
                    </a:lnTo>
                    <a:lnTo>
                      <a:pt x="51" y="349"/>
                    </a:lnTo>
                    <a:lnTo>
                      <a:pt x="48" y="348"/>
                    </a:lnTo>
                    <a:lnTo>
                      <a:pt x="43" y="346"/>
                    </a:lnTo>
                    <a:lnTo>
                      <a:pt x="40" y="345"/>
                    </a:lnTo>
                    <a:lnTo>
                      <a:pt x="35" y="343"/>
                    </a:lnTo>
                    <a:lnTo>
                      <a:pt x="30" y="340"/>
                    </a:lnTo>
                    <a:lnTo>
                      <a:pt x="26" y="338"/>
                    </a:lnTo>
                    <a:lnTo>
                      <a:pt x="22" y="336"/>
                    </a:lnTo>
                    <a:lnTo>
                      <a:pt x="18" y="335"/>
                    </a:lnTo>
                    <a:lnTo>
                      <a:pt x="15" y="333"/>
                    </a:lnTo>
                    <a:lnTo>
                      <a:pt x="8" y="326"/>
                    </a:lnTo>
                    <a:lnTo>
                      <a:pt x="5" y="325"/>
                    </a:lnTo>
                    <a:lnTo>
                      <a:pt x="2" y="322"/>
                    </a:lnTo>
                    <a:lnTo>
                      <a:pt x="2" y="318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2" y="308"/>
                    </a:lnTo>
                    <a:lnTo>
                      <a:pt x="2" y="304"/>
                    </a:lnTo>
                    <a:lnTo>
                      <a:pt x="4" y="302"/>
                    </a:lnTo>
                    <a:lnTo>
                      <a:pt x="5" y="299"/>
                    </a:lnTo>
                    <a:lnTo>
                      <a:pt x="13" y="290"/>
                    </a:lnTo>
                    <a:lnTo>
                      <a:pt x="20" y="285"/>
                    </a:lnTo>
                    <a:lnTo>
                      <a:pt x="26" y="282"/>
                    </a:lnTo>
                    <a:lnTo>
                      <a:pt x="31" y="277"/>
                    </a:lnTo>
                    <a:lnTo>
                      <a:pt x="40" y="274"/>
                    </a:lnTo>
                    <a:lnTo>
                      <a:pt x="46" y="272"/>
                    </a:lnTo>
                    <a:lnTo>
                      <a:pt x="53" y="269"/>
                    </a:lnTo>
                    <a:lnTo>
                      <a:pt x="58" y="266"/>
                    </a:lnTo>
                    <a:lnTo>
                      <a:pt x="66" y="263"/>
                    </a:lnTo>
                    <a:lnTo>
                      <a:pt x="72" y="259"/>
                    </a:lnTo>
                    <a:lnTo>
                      <a:pt x="79" y="256"/>
                    </a:lnTo>
                    <a:lnTo>
                      <a:pt x="84" y="253"/>
                    </a:lnTo>
                    <a:lnTo>
                      <a:pt x="90" y="248"/>
                    </a:lnTo>
                    <a:lnTo>
                      <a:pt x="97" y="245"/>
                    </a:lnTo>
                    <a:lnTo>
                      <a:pt x="103" y="240"/>
                    </a:lnTo>
                    <a:lnTo>
                      <a:pt x="108" y="235"/>
                    </a:lnTo>
                    <a:lnTo>
                      <a:pt x="113" y="231"/>
                    </a:lnTo>
                    <a:lnTo>
                      <a:pt x="120" y="230"/>
                    </a:lnTo>
                    <a:lnTo>
                      <a:pt x="125" y="226"/>
                    </a:lnTo>
                    <a:lnTo>
                      <a:pt x="130" y="225"/>
                    </a:lnTo>
                    <a:lnTo>
                      <a:pt x="136" y="222"/>
                    </a:lnTo>
                    <a:lnTo>
                      <a:pt x="141" y="220"/>
                    </a:lnTo>
                    <a:lnTo>
                      <a:pt x="148" y="218"/>
                    </a:lnTo>
                    <a:lnTo>
                      <a:pt x="153" y="217"/>
                    </a:lnTo>
                    <a:lnTo>
                      <a:pt x="159" y="213"/>
                    </a:lnTo>
                    <a:lnTo>
                      <a:pt x="164" y="212"/>
                    </a:lnTo>
                    <a:lnTo>
                      <a:pt x="171" y="212"/>
                    </a:lnTo>
                    <a:lnTo>
                      <a:pt x="177" y="210"/>
                    </a:lnTo>
                    <a:lnTo>
                      <a:pt x="182" y="208"/>
                    </a:lnTo>
                    <a:lnTo>
                      <a:pt x="189" y="207"/>
                    </a:lnTo>
                    <a:lnTo>
                      <a:pt x="195" y="207"/>
                    </a:lnTo>
                    <a:lnTo>
                      <a:pt x="202" y="205"/>
                    </a:lnTo>
                    <a:lnTo>
                      <a:pt x="207" y="204"/>
                    </a:lnTo>
                    <a:lnTo>
                      <a:pt x="213" y="204"/>
                    </a:lnTo>
                    <a:lnTo>
                      <a:pt x="220" y="202"/>
                    </a:lnTo>
                    <a:lnTo>
                      <a:pt x="246" y="202"/>
                    </a:lnTo>
                    <a:lnTo>
                      <a:pt x="251" y="204"/>
                    </a:lnTo>
                    <a:lnTo>
                      <a:pt x="257" y="204"/>
                    </a:lnTo>
                    <a:lnTo>
                      <a:pt x="264" y="205"/>
                    </a:lnTo>
                    <a:lnTo>
                      <a:pt x="271" y="205"/>
                    </a:lnTo>
                    <a:lnTo>
                      <a:pt x="276" y="207"/>
                    </a:lnTo>
                    <a:lnTo>
                      <a:pt x="284" y="208"/>
                    </a:lnTo>
                    <a:lnTo>
                      <a:pt x="289" y="208"/>
                    </a:lnTo>
                    <a:lnTo>
                      <a:pt x="295" y="210"/>
                    </a:lnTo>
                    <a:lnTo>
                      <a:pt x="302" y="212"/>
                    </a:lnTo>
                    <a:lnTo>
                      <a:pt x="305" y="210"/>
                    </a:lnTo>
                    <a:lnTo>
                      <a:pt x="310" y="208"/>
                    </a:lnTo>
                    <a:lnTo>
                      <a:pt x="313" y="205"/>
                    </a:lnTo>
                    <a:lnTo>
                      <a:pt x="318" y="204"/>
                    </a:lnTo>
                    <a:lnTo>
                      <a:pt x="321" y="202"/>
                    </a:lnTo>
                    <a:lnTo>
                      <a:pt x="326" y="200"/>
                    </a:lnTo>
                    <a:lnTo>
                      <a:pt x="330" y="200"/>
                    </a:lnTo>
                    <a:lnTo>
                      <a:pt x="334" y="204"/>
                    </a:lnTo>
                    <a:lnTo>
                      <a:pt x="334" y="207"/>
                    </a:lnTo>
                    <a:lnTo>
                      <a:pt x="333" y="210"/>
                    </a:lnTo>
                    <a:lnTo>
                      <a:pt x="333" y="217"/>
                    </a:lnTo>
                    <a:lnTo>
                      <a:pt x="339" y="218"/>
                    </a:lnTo>
                    <a:lnTo>
                      <a:pt x="344" y="218"/>
                    </a:lnTo>
                    <a:lnTo>
                      <a:pt x="349" y="220"/>
                    </a:lnTo>
                    <a:lnTo>
                      <a:pt x="354" y="220"/>
                    </a:lnTo>
                    <a:lnTo>
                      <a:pt x="359" y="222"/>
                    </a:lnTo>
                    <a:lnTo>
                      <a:pt x="364" y="225"/>
                    </a:lnTo>
                    <a:lnTo>
                      <a:pt x="369" y="226"/>
                    </a:lnTo>
                    <a:lnTo>
                      <a:pt x="374" y="228"/>
                    </a:lnTo>
                    <a:lnTo>
                      <a:pt x="379" y="230"/>
                    </a:lnTo>
                    <a:lnTo>
                      <a:pt x="384" y="230"/>
                    </a:lnTo>
                    <a:lnTo>
                      <a:pt x="389" y="231"/>
                    </a:lnTo>
                    <a:lnTo>
                      <a:pt x="393" y="233"/>
                    </a:lnTo>
                    <a:lnTo>
                      <a:pt x="400" y="235"/>
                    </a:lnTo>
                    <a:lnTo>
                      <a:pt x="410" y="235"/>
                    </a:lnTo>
                    <a:lnTo>
                      <a:pt x="416" y="233"/>
                    </a:lnTo>
                    <a:lnTo>
                      <a:pt x="433" y="233"/>
                    </a:lnTo>
                    <a:lnTo>
                      <a:pt x="441" y="231"/>
                    </a:lnTo>
                    <a:lnTo>
                      <a:pt x="474" y="231"/>
                    </a:lnTo>
                    <a:lnTo>
                      <a:pt x="482" y="230"/>
                    </a:lnTo>
                    <a:lnTo>
                      <a:pt x="549" y="230"/>
                    </a:lnTo>
                    <a:lnTo>
                      <a:pt x="554" y="226"/>
                    </a:lnTo>
                    <a:lnTo>
                      <a:pt x="559" y="223"/>
                    </a:lnTo>
                    <a:lnTo>
                      <a:pt x="562" y="220"/>
                    </a:lnTo>
                    <a:lnTo>
                      <a:pt x="565" y="215"/>
                    </a:lnTo>
                    <a:lnTo>
                      <a:pt x="570" y="212"/>
                    </a:lnTo>
                    <a:lnTo>
                      <a:pt x="574" y="208"/>
                    </a:lnTo>
                    <a:lnTo>
                      <a:pt x="579" y="210"/>
                    </a:lnTo>
                    <a:lnTo>
                      <a:pt x="584" y="212"/>
                    </a:lnTo>
                    <a:lnTo>
                      <a:pt x="582" y="215"/>
                    </a:lnTo>
                    <a:lnTo>
                      <a:pt x="582" y="218"/>
                    </a:lnTo>
                    <a:lnTo>
                      <a:pt x="580" y="220"/>
                    </a:lnTo>
                    <a:lnTo>
                      <a:pt x="580" y="223"/>
                    </a:lnTo>
                    <a:lnTo>
                      <a:pt x="584" y="225"/>
                    </a:lnTo>
                    <a:lnTo>
                      <a:pt x="602" y="225"/>
                    </a:lnTo>
                    <a:lnTo>
                      <a:pt x="605" y="226"/>
                    </a:lnTo>
                    <a:lnTo>
                      <a:pt x="636" y="226"/>
                    </a:lnTo>
                    <a:lnTo>
                      <a:pt x="639" y="225"/>
                    </a:lnTo>
                    <a:lnTo>
                      <a:pt x="641" y="223"/>
                    </a:lnTo>
                    <a:lnTo>
                      <a:pt x="642" y="223"/>
                    </a:lnTo>
                    <a:lnTo>
                      <a:pt x="646" y="220"/>
                    </a:lnTo>
                    <a:lnTo>
                      <a:pt x="651" y="220"/>
                    </a:lnTo>
                    <a:lnTo>
                      <a:pt x="652" y="218"/>
                    </a:lnTo>
                    <a:lnTo>
                      <a:pt x="654" y="218"/>
                    </a:lnTo>
                    <a:lnTo>
                      <a:pt x="661" y="215"/>
                    </a:lnTo>
                    <a:lnTo>
                      <a:pt x="665" y="212"/>
                    </a:lnTo>
                    <a:lnTo>
                      <a:pt x="672" y="210"/>
                    </a:lnTo>
                    <a:lnTo>
                      <a:pt x="679" y="208"/>
                    </a:lnTo>
                    <a:lnTo>
                      <a:pt x="683" y="205"/>
                    </a:lnTo>
                    <a:lnTo>
                      <a:pt x="690" y="204"/>
                    </a:lnTo>
                    <a:lnTo>
                      <a:pt x="697" y="202"/>
                    </a:lnTo>
                    <a:lnTo>
                      <a:pt x="703" y="200"/>
                    </a:lnTo>
                    <a:lnTo>
                      <a:pt x="708" y="197"/>
                    </a:lnTo>
                    <a:lnTo>
                      <a:pt x="715" y="195"/>
                    </a:lnTo>
                    <a:lnTo>
                      <a:pt x="721" y="194"/>
                    </a:lnTo>
                    <a:lnTo>
                      <a:pt x="728" y="192"/>
                    </a:lnTo>
                    <a:lnTo>
                      <a:pt x="733" y="189"/>
                    </a:lnTo>
                    <a:lnTo>
                      <a:pt x="739" y="187"/>
                    </a:lnTo>
                    <a:lnTo>
                      <a:pt x="746" y="184"/>
                    </a:lnTo>
                    <a:lnTo>
                      <a:pt x="751" y="182"/>
                    </a:lnTo>
                    <a:lnTo>
                      <a:pt x="760" y="181"/>
                    </a:lnTo>
                    <a:lnTo>
                      <a:pt x="769" y="177"/>
                    </a:lnTo>
                    <a:lnTo>
                      <a:pt x="777" y="174"/>
                    </a:lnTo>
                    <a:lnTo>
                      <a:pt x="785" y="171"/>
                    </a:lnTo>
                    <a:lnTo>
                      <a:pt x="795" y="169"/>
                    </a:lnTo>
                    <a:lnTo>
                      <a:pt x="803" y="166"/>
                    </a:lnTo>
                    <a:lnTo>
                      <a:pt x="811" y="163"/>
                    </a:lnTo>
                    <a:lnTo>
                      <a:pt x="819" y="159"/>
                    </a:lnTo>
                    <a:lnTo>
                      <a:pt x="829" y="156"/>
                    </a:lnTo>
                    <a:lnTo>
                      <a:pt x="837" y="154"/>
                    </a:lnTo>
                    <a:lnTo>
                      <a:pt x="847" y="153"/>
                    </a:lnTo>
                    <a:lnTo>
                      <a:pt x="855" y="151"/>
                    </a:lnTo>
                    <a:lnTo>
                      <a:pt x="865" y="149"/>
                    </a:lnTo>
                    <a:lnTo>
                      <a:pt x="873" y="148"/>
                    </a:lnTo>
                    <a:lnTo>
                      <a:pt x="911" y="148"/>
                    </a:lnTo>
                    <a:lnTo>
                      <a:pt x="914" y="146"/>
                    </a:lnTo>
                    <a:lnTo>
                      <a:pt x="937" y="146"/>
                    </a:lnTo>
                    <a:lnTo>
                      <a:pt x="937" y="149"/>
                    </a:lnTo>
                    <a:lnTo>
                      <a:pt x="934" y="151"/>
                    </a:lnTo>
                    <a:lnTo>
                      <a:pt x="932" y="153"/>
                    </a:lnTo>
                    <a:lnTo>
                      <a:pt x="929" y="154"/>
                    </a:lnTo>
                    <a:lnTo>
                      <a:pt x="928" y="154"/>
                    </a:lnTo>
                    <a:lnTo>
                      <a:pt x="924" y="156"/>
                    </a:lnTo>
                    <a:lnTo>
                      <a:pt x="921" y="156"/>
                    </a:lnTo>
                    <a:lnTo>
                      <a:pt x="919" y="158"/>
                    </a:lnTo>
                    <a:lnTo>
                      <a:pt x="916" y="158"/>
                    </a:lnTo>
                    <a:lnTo>
                      <a:pt x="913" y="159"/>
                    </a:lnTo>
                    <a:lnTo>
                      <a:pt x="911" y="159"/>
                    </a:lnTo>
                    <a:lnTo>
                      <a:pt x="908" y="161"/>
                    </a:lnTo>
                    <a:lnTo>
                      <a:pt x="905" y="163"/>
                    </a:lnTo>
                    <a:lnTo>
                      <a:pt x="903" y="163"/>
                    </a:lnTo>
                    <a:lnTo>
                      <a:pt x="900" y="164"/>
                    </a:lnTo>
                    <a:lnTo>
                      <a:pt x="896" y="166"/>
                    </a:lnTo>
                    <a:lnTo>
                      <a:pt x="842" y="220"/>
                    </a:lnTo>
                    <a:lnTo>
                      <a:pt x="846" y="222"/>
                    </a:lnTo>
                    <a:lnTo>
                      <a:pt x="851" y="222"/>
                    </a:lnTo>
                    <a:lnTo>
                      <a:pt x="857" y="220"/>
                    </a:lnTo>
                    <a:lnTo>
                      <a:pt x="882" y="220"/>
                    </a:lnTo>
                    <a:lnTo>
                      <a:pt x="888" y="218"/>
                    </a:lnTo>
                    <a:lnTo>
                      <a:pt x="919" y="218"/>
                    </a:lnTo>
                    <a:lnTo>
                      <a:pt x="926" y="217"/>
                    </a:lnTo>
                    <a:lnTo>
                      <a:pt x="946" y="217"/>
                    </a:lnTo>
                    <a:lnTo>
                      <a:pt x="952" y="215"/>
                    </a:lnTo>
                    <a:lnTo>
                      <a:pt x="988" y="215"/>
                    </a:lnTo>
                    <a:lnTo>
                      <a:pt x="996" y="213"/>
                    </a:lnTo>
                    <a:lnTo>
                      <a:pt x="1032" y="213"/>
                    </a:lnTo>
                    <a:lnTo>
                      <a:pt x="1039" y="212"/>
                    </a:lnTo>
                    <a:lnTo>
                      <a:pt x="1057" y="212"/>
                    </a:lnTo>
                    <a:lnTo>
                      <a:pt x="1062" y="210"/>
                    </a:lnTo>
                    <a:lnTo>
                      <a:pt x="1073" y="210"/>
                    </a:lnTo>
                    <a:lnTo>
                      <a:pt x="1078" y="208"/>
                    </a:lnTo>
                    <a:lnTo>
                      <a:pt x="1100" y="208"/>
                    </a:lnTo>
                    <a:lnTo>
                      <a:pt x="1103" y="207"/>
                    </a:lnTo>
                    <a:lnTo>
                      <a:pt x="1111" y="207"/>
                    </a:lnTo>
                    <a:lnTo>
                      <a:pt x="1118" y="202"/>
                    </a:lnTo>
                    <a:lnTo>
                      <a:pt x="1123" y="197"/>
                    </a:lnTo>
                    <a:lnTo>
                      <a:pt x="1129" y="194"/>
                    </a:lnTo>
                    <a:lnTo>
                      <a:pt x="1136" y="189"/>
                    </a:lnTo>
                    <a:lnTo>
                      <a:pt x="1141" y="184"/>
                    </a:lnTo>
                    <a:lnTo>
                      <a:pt x="1147" y="179"/>
                    </a:lnTo>
                    <a:lnTo>
                      <a:pt x="1154" y="176"/>
                    </a:lnTo>
                    <a:lnTo>
                      <a:pt x="1160" y="171"/>
                    </a:lnTo>
                    <a:lnTo>
                      <a:pt x="1165" y="166"/>
                    </a:lnTo>
                    <a:lnTo>
                      <a:pt x="1172" y="161"/>
                    </a:lnTo>
                    <a:lnTo>
                      <a:pt x="1178" y="158"/>
                    </a:lnTo>
                    <a:lnTo>
                      <a:pt x="1185" y="153"/>
                    </a:lnTo>
                    <a:lnTo>
                      <a:pt x="1190" y="148"/>
                    </a:lnTo>
                    <a:lnTo>
                      <a:pt x="1196" y="145"/>
                    </a:lnTo>
                    <a:lnTo>
                      <a:pt x="1203" y="140"/>
                    </a:lnTo>
                    <a:lnTo>
                      <a:pt x="1209" y="135"/>
                    </a:lnTo>
                    <a:lnTo>
                      <a:pt x="1224" y="120"/>
                    </a:lnTo>
                    <a:lnTo>
                      <a:pt x="1232" y="113"/>
                    </a:lnTo>
                    <a:lnTo>
                      <a:pt x="1240" y="107"/>
                    </a:lnTo>
                    <a:lnTo>
                      <a:pt x="1263" y="84"/>
                    </a:lnTo>
                    <a:lnTo>
                      <a:pt x="1272" y="77"/>
                    </a:lnTo>
                    <a:lnTo>
                      <a:pt x="1280" y="71"/>
                    </a:lnTo>
                    <a:lnTo>
                      <a:pt x="1286" y="63"/>
                    </a:lnTo>
                    <a:lnTo>
                      <a:pt x="1295" y="56"/>
                    </a:lnTo>
                    <a:lnTo>
                      <a:pt x="1303" y="49"/>
                    </a:lnTo>
                    <a:lnTo>
                      <a:pt x="1313" y="43"/>
                    </a:lnTo>
                    <a:lnTo>
                      <a:pt x="1321" y="36"/>
                    </a:lnTo>
                    <a:lnTo>
                      <a:pt x="1329" y="30"/>
                    </a:lnTo>
                    <a:lnTo>
                      <a:pt x="1337" y="25"/>
                    </a:lnTo>
                    <a:lnTo>
                      <a:pt x="1340" y="20"/>
                    </a:lnTo>
                    <a:lnTo>
                      <a:pt x="1344" y="17"/>
                    </a:lnTo>
                    <a:lnTo>
                      <a:pt x="1349" y="13"/>
                    </a:lnTo>
                    <a:lnTo>
                      <a:pt x="1352" y="10"/>
                    </a:lnTo>
                    <a:lnTo>
                      <a:pt x="1357" y="8"/>
                    </a:lnTo>
                    <a:lnTo>
                      <a:pt x="1360" y="7"/>
                    </a:lnTo>
                    <a:lnTo>
                      <a:pt x="1365" y="5"/>
                    </a:lnTo>
                    <a:lnTo>
                      <a:pt x="1370" y="5"/>
                    </a:lnTo>
                    <a:lnTo>
                      <a:pt x="1375" y="4"/>
                    </a:lnTo>
                    <a:lnTo>
                      <a:pt x="1388" y="4"/>
                    </a:lnTo>
                    <a:lnTo>
                      <a:pt x="1393" y="2"/>
                    </a:lnTo>
                    <a:lnTo>
                      <a:pt x="1403" y="2"/>
                    </a:lnTo>
                    <a:lnTo>
                      <a:pt x="1408" y="0"/>
                    </a:lnTo>
                    <a:lnTo>
                      <a:pt x="142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6" name="Freeform 760"/>
              <p:cNvSpPr>
                <a:spLocks noChangeAspect="1"/>
              </p:cNvSpPr>
              <p:nvPr/>
            </p:nvSpPr>
            <p:spPr bwMode="auto">
              <a:xfrm>
                <a:off x="5497" y="2165"/>
                <a:ext cx="17" cy="33"/>
              </a:xfrm>
              <a:custGeom>
                <a:avLst/>
                <a:gdLst/>
                <a:ahLst/>
                <a:cxnLst>
                  <a:cxn ang="0">
                    <a:pos x="3" y="31"/>
                  </a:cxn>
                  <a:cxn ang="0">
                    <a:pos x="3" y="33"/>
                  </a:cxn>
                  <a:cxn ang="0">
                    <a:pos x="7" y="29"/>
                  </a:cxn>
                  <a:cxn ang="0">
                    <a:pos x="8" y="26"/>
                  </a:cxn>
                  <a:cxn ang="0">
                    <a:pos x="10" y="21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5" y="10"/>
                  </a:cxn>
                  <a:cxn ang="0">
                    <a:pos x="17" y="5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0" y="13"/>
                  </a:cxn>
                  <a:cxn ang="0">
                    <a:pos x="8" y="16"/>
                  </a:cxn>
                  <a:cxn ang="0">
                    <a:pos x="7" y="20"/>
                  </a:cxn>
                  <a:cxn ang="0">
                    <a:pos x="5" y="25"/>
                  </a:cxn>
                  <a:cxn ang="0">
                    <a:pos x="3" y="28"/>
                  </a:cxn>
                  <a:cxn ang="0">
                    <a:pos x="0" y="29"/>
                  </a:cxn>
                  <a:cxn ang="0">
                    <a:pos x="3" y="31"/>
                  </a:cxn>
                </a:cxnLst>
                <a:rect l="0" t="0" r="r" b="b"/>
                <a:pathLst>
                  <a:path w="17" h="33">
                    <a:moveTo>
                      <a:pt x="3" y="31"/>
                    </a:moveTo>
                    <a:lnTo>
                      <a:pt x="3" y="33"/>
                    </a:lnTo>
                    <a:lnTo>
                      <a:pt x="7" y="29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2" y="18"/>
                    </a:lnTo>
                    <a:lnTo>
                      <a:pt x="13" y="15"/>
                    </a:lnTo>
                    <a:lnTo>
                      <a:pt x="15" y="10"/>
                    </a:lnTo>
                    <a:lnTo>
                      <a:pt x="17" y="5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0" y="13"/>
                    </a:lnTo>
                    <a:lnTo>
                      <a:pt x="8" y="16"/>
                    </a:lnTo>
                    <a:lnTo>
                      <a:pt x="7" y="20"/>
                    </a:lnTo>
                    <a:lnTo>
                      <a:pt x="5" y="25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3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7" name="Freeform 761"/>
              <p:cNvSpPr>
                <a:spLocks noChangeAspect="1"/>
              </p:cNvSpPr>
              <p:nvPr/>
            </p:nvSpPr>
            <p:spPr bwMode="auto">
              <a:xfrm>
                <a:off x="5430" y="2194"/>
                <a:ext cx="70" cy="155"/>
              </a:xfrm>
              <a:custGeom>
                <a:avLst/>
                <a:gdLst/>
                <a:ahLst/>
                <a:cxnLst>
                  <a:cxn ang="0">
                    <a:pos x="3" y="153"/>
                  </a:cxn>
                  <a:cxn ang="0">
                    <a:pos x="3" y="155"/>
                  </a:cxn>
                  <a:cxn ang="0">
                    <a:pos x="8" y="145"/>
                  </a:cxn>
                  <a:cxn ang="0">
                    <a:pos x="11" y="135"/>
                  </a:cxn>
                  <a:cxn ang="0">
                    <a:pos x="16" y="125"/>
                  </a:cxn>
                  <a:cxn ang="0">
                    <a:pos x="20" y="117"/>
                  </a:cxn>
                  <a:cxn ang="0">
                    <a:pos x="25" y="107"/>
                  </a:cxn>
                  <a:cxn ang="0">
                    <a:pos x="29" y="99"/>
                  </a:cxn>
                  <a:cxn ang="0">
                    <a:pos x="34" y="89"/>
                  </a:cxn>
                  <a:cxn ang="0">
                    <a:pos x="38" y="79"/>
                  </a:cxn>
                  <a:cxn ang="0">
                    <a:pos x="43" y="69"/>
                  </a:cxn>
                  <a:cxn ang="0">
                    <a:pos x="47" y="59"/>
                  </a:cxn>
                  <a:cxn ang="0">
                    <a:pos x="51" y="51"/>
                  </a:cxn>
                  <a:cxn ang="0">
                    <a:pos x="56" y="41"/>
                  </a:cxn>
                  <a:cxn ang="0">
                    <a:pos x="59" y="32"/>
                  </a:cxn>
                  <a:cxn ang="0">
                    <a:pos x="64" y="22"/>
                  </a:cxn>
                  <a:cxn ang="0">
                    <a:pos x="67" y="12"/>
                  </a:cxn>
                  <a:cxn ang="0">
                    <a:pos x="70" y="2"/>
                  </a:cxn>
                  <a:cxn ang="0">
                    <a:pos x="67" y="0"/>
                  </a:cxn>
                  <a:cxn ang="0">
                    <a:pos x="64" y="10"/>
                  </a:cxn>
                  <a:cxn ang="0">
                    <a:pos x="61" y="20"/>
                  </a:cxn>
                  <a:cxn ang="0">
                    <a:pos x="56" y="30"/>
                  </a:cxn>
                  <a:cxn ang="0">
                    <a:pos x="52" y="40"/>
                  </a:cxn>
                  <a:cxn ang="0">
                    <a:pos x="47" y="50"/>
                  </a:cxn>
                  <a:cxn ang="0">
                    <a:pos x="44" y="59"/>
                  </a:cxn>
                  <a:cxn ang="0">
                    <a:pos x="39" y="68"/>
                  </a:cxn>
                  <a:cxn ang="0">
                    <a:pos x="34" y="77"/>
                  </a:cxn>
                  <a:cxn ang="0">
                    <a:pos x="31" y="87"/>
                  </a:cxn>
                  <a:cxn ang="0">
                    <a:pos x="26" y="97"/>
                  </a:cxn>
                  <a:cxn ang="0">
                    <a:pos x="21" y="105"/>
                  </a:cxn>
                  <a:cxn ang="0">
                    <a:pos x="18" y="115"/>
                  </a:cxn>
                  <a:cxn ang="0">
                    <a:pos x="13" y="125"/>
                  </a:cxn>
                  <a:cxn ang="0">
                    <a:pos x="8" y="135"/>
                  </a:cxn>
                  <a:cxn ang="0">
                    <a:pos x="5" y="143"/>
                  </a:cxn>
                  <a:cxn ang="0">
                    <a:pos x="0" y="153"/>
                  </a:cxn>
                  <a:cxn ang="0">
                    <a:pos x="2" y="155"/>
                  </a:cxn>
                  <a:cxn ang="0">
                    <a:pos x="0" y="153"/>
                  </a:cxn>
                  <a:cxn ang="0">
                    <a:pos x="2" y="155"/>
                  </a:cxn>
                  <a:cxn ang="0">
                    <a:pos x="3" y="153"/>
                  </a:cxn>
                </a:cxnLst>
                <a:rect l="0" t="0" r="r" b="b"/>
                <a:pathLst>
                  <a:path w="70" h="155">
                    <a:moveTo>
                      <a:pt x="3" y="153"/>
                    </a:moveTo>
                    <a:lnTo>
                      <a:pt x="3" y="155"/>
                    </a:lnTo>
                    <a:lnTo>
                      <a:pt x="8" y="145"/>
                    </a:lnTo>
                    <a:lnTo>
                      <a:pt x="11" y="135"/>
                    </a:lnTo>
                    <a:lnTo>
                      <a:pt x="16" y="125"/>
                    </a:lnTo>
                    <a:lnTo>
                      <a:pt x="20" y="117"/>
                    </a:lnTo>
                    <a:lnTo>
                      <a:pt x="25" y="107"/>
                    </a:lnTo>
                    <a:lnTo>
                      <a:pt x="29" y="99"/>
                    </a:lnTo>
                    <a:lnTo>
                      <a:pt x="34" y="89"/>
                    </a:lnTo>
                    <a:lnTo>
                      <a:pt x="38" y="79"/>
                    </a:lnTo>
                    <a:lnTo>
                      <a:pt x="43" y="69"/>
                    </a:lnTo>
                    <a:lnTo>
                      <a:pt x="47" y="59"/>
                    </a:lnTo>
                    <a:lnTo>
                      <a:pt x="51" y="51"/>
                    </a:lnTo>
                    <a:lnTo>
                      <a:pt x="56" y="41"/>
                    </a:lnTo>
                    <a:lnTo>
                      <a:pt x="59" y="32"/>
                    </a:lnTo>
                    <a:lnTo>
                      <a:pt x="64" y="22"/>
                    </a:lnTo>
                    <a:lnTo>
                      <a:pt x="67" y="12"/>
                    </a:lnTo>
                    <a:lnTo>
                      <a:pt x="70" y="2"/>
                    </a:lnTo>
                    <a:lnTo>
                      <a:pt x="67" y="0"/>
                    </a:lnTo>
                    <a:lnTo>
                      <a:pt x="64" y="10"/>
                    </a:lnTo>
                    <a:lnTo>
                      <a:pt x="61" y="20"/>
                    </a:lnTo>
                    <a:lnTo>
                      <a:pt x="56" y="30"/>
                    </a:lnTo>
                    <a:lnTo>
                      <a:pt x="52" y="40"/>
                    </a:lnTo>
                    <a:lnTo>
                      <a:pt x="47" y="50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4" y="77"/>
                    </a:lnTo>
                    <a:lnTo>
                      <a:pt x="31" y="87"/>
                    </a:lnTo>
                    <a:lnTo>
                      <a:pt x="26" y="97"/>
                    </a:lnTo>
                    <a:lnTo>
                      <a:pt x="21" y="105"/>
                    </a:lnTo>
                    <a:lnTo>
                      <a:pt x="18" y="115"/>
                    </a:lnTo>
                    <a:lnTo>
                      <a:pt x="13" y="125"/>
                    </a:lnTo>
                    <a:lnTo>
                      <a:pt x="8" y="135"/>
                    </a:lnTo>
                    <a:lnTo>
                      <a:pt x="5" y="143"/>
                    </a:lnTo>
                    <a:lnTo>
                      <a:pt x="0" y="153"/>
                    </a:lnTo>
                    <a:lnTo>
                      <a:pt x="2" y="155"/>
                    </a:lnTo>
                    <a:lnTo>
                      <a:pt x="0" y="153"/>
                    </a:lnTo>
                    <a:lnTo>
                      <a:pt x="2" y="155"/>
                    </a:lnTo>
                    <a:lnTo>
                      <a:pt x="3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" name="Freeform 762"/>
              <p:cNvSpPr>
                <a:spLocks noChangeAspect="1"/>
              </p:cNvSpPr>
              <p:nvPr/>
            </p:nvSpPr>
            <p:spPr bwMode="auto">
              <a:xfrm>
                <a:off x="5432" y="2347"/>
                <a:ext cx="5" cy="18"/>
              </a:xfrm>
              <a:custGeom>
                <a:avLst/>
                <a:gdLst/>
                <a:ahLst/>
                <a:cxnLst>
                  <a:cxn ang="0">
                    <a:pos x="1" y="13"/>
                  </a:cxn>
                  <a:cxn ang="0">
                    <a:pos x="3" y="16"/>
                  </a:cxn>
                  <a:cxn ang="0">
                    <a:pos x="3" y="11"/>
                  </a:cxn>
                  <a:cxn ang="0">
                    <a:pos x="5" y="8"/>
                  </a:cxn>
                  <a:cxn ang="0">
                    <a:pos x="3" y="3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15"/>
                  </a:cxn>
                  <a:cxn ang="0">
                    <a:pos x="1" y="18"/>
                  </a:cxn>
                  <a:cxn ang="0">
                    <a:pos x="0" y="15"/>
                  </a:cxn>
                  <a:cxn ang="0">
                    <a:pos x="0" y="18"/>
                  </a:cxn>
                  <a:cxn ang="0">
                    <a:pos x="1" y="18"/>
                  </a:cxn>
                  <a:cxn ang="0">
                    <a:pos x="1" y="13"/>
                  </a:cxn>
                </a:cxnLst>
                <a:rect l="0" t="0" r="r" b="b"/>
                <a:pathLst>
                  <a:path w="5" h="18">
                    <a:moveTo>
                      <a:pt x="1" y="13"/>
                    </a:moveTo>
                    <a:lnTo>
                      <a:pt x="3" y="16"/>
                    </a:lnTo>
                    <a:lnTo>
                      <a:pt x="3" y="11"/>
                    </a:lnTo>
                    <a:lnTo>
                      <a:pt x="5" y="8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9" name="Freeform 763"/>
              <p:cNvSpPr>
                <a:spLocks noChangeAspect="1"/>
              </p:cNvSpPr>
              <p:nvPr/>
            </p:nvSpPr>
            <p:spPr bwMode="auto">
              <a:xfrm>
                <a:off x="5433" y="2360"/>
                <a:ext cx="36" cy="15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3"/>
                  </a:cxn>
                  <a:cxn ang="0">
                    <a:pos x="33" y="10"/>
                  </a:cxn>
                  <a:cxn ang="0">
                    <a:pos x="28" y="7"/>
                  </a:cxn>
                  <a:cxn ang="0">
                    <a:pos x="25" y="5"/>
                  </a:cxn>
                  <a:cxn ang="0">
                    <a:pos x="20" y="3"/>
                  </a:cxn>
                  <a:cxn ang="0">
                    <a:pos x="15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8" y="7"/>
                  </a:cxn>
                  <a:cxn ang="0">
                    <a:pos x="23" y="8"/>
                  </a:cxn>
                  <a:cxn ang="0">
                    <a:pos x="26" y="10"/>
                  </a:cxn>
                  <a:cxn ang="0">
                    <a:pos x="31" y="13"/>
                  </a:cxn>
                  <a:cxn ang="0">
                    <a:pos x="33" y="15"/>
                  </a:cxn>
                  <a:cxn ang="0">
                    <a:pos x="36" y="15"/>
                  </a:cxn>
                  <a:cxn ang="0">
                    <a:pos x="36" y="13"/>
                  </a:cxn>
                  <a:cxn ang="0">
                    <a:pos x="36" y="15"/>
                  </a:cxn>
                </a:cxnLst>
                <a:rect l="0" t="0" r="r" b="b"/>
                <a:pathLst>
                  <a:path w="36" h="15">
                    <a:moveTo>
                      <a:pt x="36" y="15"/>
                    </a:moveTo>
                    <a:lnTo>
                      <a:pt x="36" y="13"/>
                    </a:lnTo>
                    <a:lnTo>
                      <a:pt x="33" y="10"/>
                    </a:lnTo>
                    <a:lnTo>
                      <a:pt x="28" y="7"/>
                    </a:lnTo>
                    <a:lnTo>
                      <a:pt x="25" y="5"/>
                    </a:lnTo>
                    <a:lnTo>
                      <a:pt x="20" y="3"/>
                    </a:lnTo>
                    <a:lnTo>
                      <a:pt x="15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8" y="7"/>
                    </a:lnTo>
                    <a:lnTo>
                      <a:pt x="23" y="8"/>
                    </a:lnTo>
                    <a:lnTo>
                      <a:pt x="26" y="10"/>
                    </a:lnTo>
                    <a:lnTo>
                      <a:pt x="31" y="13"/>
                    </a:lnTo>
                    <a:lnTo>
                      <a:pt x="33" y="15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0" name="Freeform 764"/>
              <p:cNvSpPr>
                <a:spLocks noChangeAspect="1"/>
              </p:cNvSpPr>
              <p:nvPr/>
            </p:nvSpPr>
            <p:spPr bwMode="auto">
              <a:xfrm>
                <a:off x="5466" y="2375"/>
                <a:ext cx="5" cy="21"/>
              </a:xfrm>
              <a:custGeom>
                <a:avLst/>
                <a:gdLst/>
                <a:ahLst/>
                <a:cxnLst>
                  <a:cxn ang="0">
                    <a:pos x="5" y="21"/>
                  </a:cxn>
                  <a:cxn ang="0">
                    <a:pos x="5" y="19"/>
                  </a:cxn>
                  <a:cxn ang="0">
                    <a:pos x="3" y="1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2" y="18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5" y="21"/>
                  </a:cxn>
                </a:cxnLst>
                <a:rect l="0" t="0" r="r" b="b"/>
                <a:pathLst>
                  <a:path w="5" h="21">
                    <a:moveTo>
                      <a:pt x="5" y="21"/>
                    </a:moveTo>
                    <a:lnTo>
                      <a:pt x="5" y="19"/>
                    </a:lnTo>
                    <a:lnTo>
                      <a:pt x="3" y="1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1" name="Freeform 765"/>
              <p:cNvSpPr>
                <a:spLocks noChangeAspect="1"/>
              </p:cNvSpPr>
              <p:nvPr/>
            </p:nvSpPr>
            <p:spPr bwMode="auto">
              <a:xfrm>
                <a:off x="5466" y="2393"/>
                <a:ext cx="5" cy="6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3" y="5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2" name="Freeform 766"/>
              <p:cNvSpPr>
                <a:spLocks noChangeAspect="1"/>
              </p:cNvSpPr>
              <p:nvPr/>
            </p:nvSpPr>
            <p:spPr bwMode="auto">
              <a:xfrm>
                <a:off x="5466" y="2398"/>
                <a:ext cx="5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3" y="3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3" name="Freeform 767"/>
              <p:cNvSpPr>
                <a:spLocks noChangeAspect="1"/>
              </p:cNvSpPr>
              <p:nvPr/>
            </p:nvSpPr>
            <p:spPr bwMode="auto">
              <a:xfrm>
                <a:off x="5466" y="2399"/>
                <a:ext cx="3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2" y="2"/>
                  </a:cxn>
                </a:cxnLst>
                <a:rect l="0" t="0" r="r" b="b"/>
                <a:pathLst>
                  <a:path w="3" h="5">
                    <a:moveTo>
                      <a:pt x="2" y="2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4" name="Freeform 768"/>
              <p:cNvSpPr>
                <a:spLocks noChangeAspect="1"/>
              </p:cNvSpPr>
              <p:nvPr/>
            </p:nvSpPr>
            <p:spPr bwMode="auto">
              <a:xfrm>
                <a:off x="5466" y="2401"/>
                <a:ext cx="69" cy="10"/>
              </a:xfrm>
              <a:custGeom>
                <a:avLst/>
                <a:gdLst/>
                <a:ahLst/>
                <a:cxnLst>
                  <a:cxn ang="0">
                    <a:pos x="67" y="7"/>
                  </a:cxn>
                  <a:cxn ang="0">
                    <a:pos x="64" y="7"/>
                  </a:cxn>
                  <a:cxn ang="0">
                    <a:pos x="59" y="5"/>
                  </a:cxn>
                  <a:cxn ang="0">
                    <a:pos x="43" y="5"/>
                  </a:cxn>
                  <a:cxn ang="0">
                    <a:pos x="38" y="3"/>
                  </a:cxn>
                  <a:cxn ang="0">
                    <a:pos x="25" y="3"/>
                  </a:cxn>
                  <a:cxn ang="0">
                    <a:pos x="21" y="2"/>
                  </a:cxn>
                  <a:cxn ang="0">
                    <a:pos x="8" y="2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8" y="5"/>
                  </a:cxn>
                  <a:cxn ang="0">
                    <a:pos x="21" y="5"/>
                  </a:cxn>
                  <a:cxn ang="0">
                    <a:pos x="25" y="7"/>
                  </a:cxn>
                  <a:cxn ang="0">
                    <a:pos x="38" y="7"/>
                  </a:cxn>
                  <a:cxn ang="0">
                    <a:pos x="43" y="8"/>
                  </a:cxn>
                  <a:cxn ang="0">
                    <a:pos x="59" y="8"/>
                  </a:cxn>
                  <a:cxn ang="0">
                    <a:pos x="64" y="10"/>
                  </a:cxn>
                  <a:cxn ang="0">
                    <a:pos x="67" y="10"/>
                  </a:cxn>
                  <a:cxn ang="0">
                    <a:pos x="66" y="10"/>
                  </a:cxn>
                  <a:cxn ang="0">
                    <a:pos x="69" y="7"/>
                  </a:cxn>
                  <a:cxn ang="0">
                    <a:pos x="67" y="7"/>
                  </a:cxn>
                </a:cxnLst>
                <a:rect l="0" t="0" r="r" b="b"/>
                <a:pathLst>
                  <a:path w="69" h="10">
                    <a:moveTo>
                      <a:pt x="67" y="7"/>
                    </a:moveTo>
                    <a:lnTo>
                      <a:pt x="64" y="7"/>
                    </a:lnTo>
                    <a:lnTo>
                      <a:pt x="59" y="5"/>
                    </a:lnTo>
                    <a:lnTo>
                      <a:pt x="43" y="5"/>
                    </a:lnTo>
                    <a:lnTo>
                      <a:pt x="38" y="3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21" y="5"/>
                    </a:lnTo>
                    <a:lnTo>
                      <a:pt x="25" y="7"/>
                    </a:lnTo>
                    <a:lnTo>
                      <a:pt x="38" y="7"/>
                    </a:lnTo>
                    <a:lnTo>
                      <a:pt x="43" y="8"/>
                    </a:lnTo>
                    <a:lnTo>
                      <a:pt x="59" y="8"/>
                    </a:lnTo>
                    <a:lnTo>
                      <a:pt x="64" y="10"/>
                    </a:lnTo>
                    <a:lnTo>
                      <a:pt x="67" y="10"/>
                    </a:lnTo>
                    <a:lnTo>
                      <a:pt x="66" y="10"/>
                    </a:lnTo>
                    <a:lnTo>
                      <a:pt x="69" y="7"/>
                    </a:lnTo>
                    <a:lnTo>
                      <a:pt x="6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5" name="Freeform 769"/>
              <p:cNvSpPr>
                <a:spLocks noChangeAspect="1"/>
              </p:cNvSpPr>
              <p:nvPr/>
            </p:nvSpPr>
            <p:spPr bwMode="auto">
              <a:xfrm>
                <a:off x="5532" y="2408"/>
                <a:ext cx="4" cy="11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3" y="9"/>
                  </a:cxn>
                  <a:cxn ang="0">
                    <a:pos x="4" y="8"/>
                  </a:cxn>
                  <a:cxn ang="0">
                    <a:pos x="4" y="3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1" y="8"/>
                  </a:cxn>
                  <a:cxn ang="0">
                    <a:pos x="3" y="11"/>
                  </a:cxn>
                  <a:cxn ang="0">
                    <a:pos x="3" y="9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lnTo>
                      <a:pt x="3" y="9"/>
                    </a:lnTo>
                    <a:lnTo>
                      <a:pt x="4" y="8"/>
                    </a:lnTo>
                    <a:lnTo>
                      <a:pt x="4" y="3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6" name="Freeform 770"/>
              <p:cNvSpPr>
                <a:spLocks noChangeAspect="1"/>
              </p:cNvSpPr>
              <p:nvPr/>
            </p:nvSpPr>
            <p:spPr bwMode="auto">
              <a:xfrm>
                <a:off x="5376" y="2416"/>
                <a:ext cx="159" cy="1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62" y="13"/>
                  </a:cxn>
                  <a:cxn ang="0">
                    <a:pos x="72" y="11"/>
                  </a:cxn>
                  <a:cxn ang="0">
                    <a:pos x="92" y="11"/>
                  </a:cxn>
                  <a:cxn ang="0">
                    <a:pos x="101" y="10"/>
                  </a:cxn>
                  <a:cxn ang="0">
                    <a:pos x="111" y="10"/>
                  </a:cxn>
                  <a:cxn ang="0">
                    <a:pos x="121" y="8"/>
                  </a:cxn>
                  <a:cxn ang="0">
                    <a:pos x="129" y="8"/>
                  </a:cxn>
                  <a:cxn ang="0">
                    <a:pos x="139" y="6"/>
                  </a:cxn>
                  <a:cxn ang="0">
                    <a:pos x="149" y="5"/>
                  </a:cxn>
                  <a:cxn ang="0">
                    <a:pos x="159" y="3"/>
                  </a:cxn>
                  <a:cxn ang="0">
                    <a:pos x="157" y="0"/>
                  </a:cxn>
                  <a:cxn ang="0">
                    <a:pos x="149" y="1"/>
                  </a:cxn>
                  <a:cxn ang="0">
                    <a:pos x="139" y="3"/>
                  </a:cxn>
                  <a:cxn ang="0">
                    <a:pos x="129" y="5"/>
                  </a:cxn>
                  <a:cxn ang="0">
                    <a:pos x="121" y="5"/>
                  </a:cxn>
                  <a:cxn ang="0">
                    <a:pos x="111" y="6"/>
                  </a:cxn>
                  <a:cxn ang="0">
                    <a:pos x="101" y="6"/>
                  </a:cxn>
                  <a:cxn ang="0">
                    <a:pos x="92" y="8"/>
                  </a:cxn>
                  <a:cxn ang="0">
                    <a:pos x="62" y="8"/>
                  </a:cxn>
                  <a:cxn ang="0">
                    <a:pos x="52" y="10"/>
                  </a:cxn>
                  <a:cxn ang="0">
                    <a:pos x="2" y="10"/>
                  </a:cxn>
                  <a:cxn ang="0">
                    <a:pos x="0" y="11"/>
                  </a:cxn>
                  <a:cxn ang="0">
                    <a:pos x="2" y="10"/>
                  </a:cxn>
                  <a:cxn ang="0">
                    <a:pos x="0" y="11"/>
                  </a:cxn>
                  <a:cxn ang="0">
                    <a:pos x="2" y="13"/>
                  </a:cxn>
                </a:cxnLst>
                <a:rect l="0" t="0" r="r" b="b"/>
                <a:pathLst>
                  <a:path w="159" h="13">
                    <a:moveTo>
                      <a:pt x="2" y="13"/>
                    </a:moveTo>
                    <a:lnTo>
                      <a:pt x="62" y="13"/>
                    </a:lnTo>
                    <a:lnTo>
                      <a:pt x="72" y="11"/>
                    </a:lnTo>
                    <a:lnTo>
                      <a:pt x="92" y="11"/>
                    </a:lnTo>
                    <a:lnTo>
                      <a:pt x="101" y="10"/>
                    </a:lnTo>
                    <a:lnTo>
                      <a:pt x="111" y="10"/>
                    </a:lnTo>
                    <a:lnTo>
                      <a:pt x="121" y="8"/>
                    </a:lnTo>
                    <a:lnTo>
                      <a:pt x="129" y="8"/>
                    </a:lnTo>
                    <a:lnTo>
                      <a:pt x="139" y="6"/>
                    </a:lnTo>
                    <a:lnTo>
                      <a:pt x="149" y="5"/>
                    </a:lnTo>
                    <a:lnTo>
                      <a:pt x="159" y="3"/>
                    </a:lnTo>
                    <a:lnTo>
                      <a:pt x="157" y="0"/>
                    </a:lnTo>
                    <a:lnTo>
                      <a:pt x="149" y="1"/>
                    </a:lnTo>
                    <a:lnTo>
                      <a:pt x="139" y="3"/>
                    </a:lnTo>
                    <a:lnTo>
                      <a:pt x="129" y="5"/>
                    </a:lnTo>
                    <a:lnTo>
                      <a:pt x="121" y="5"/>
                    </a:lnTo>
                    <a:lnTo>
                      <a:pt x="111" y="6"/>
                    </a:lnTo>
                    <a:lnTo>
                      <a:pt x="101" y="6"/>
                    </a:lnTo>
                    <a:lnTo>
                      <a:pt x="92" y="8"/>
                    </a:lnTo>
                    <a:lnTo>
                      <a:pt x="62" y="8"/>
                    </a:lnTo>
                    <a:lnTo>
                      <a:pt x="52" y="10"/>
                    </a:lnTo>
                    <a:lnTo>
                      <a:pt x="2" y="10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0" y="1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7" name="Freeform 771"/>
              <p:cNvSpPr>
                <a:spLocks noChangeAspect="1"/>
              </p:cNvSpPr>
              <p:nvPr/>
            </p:nvSpPr>
            <p:spPr bwMode="auto">
              <a:xfrm>
                <a:off x="5345" y="2427"/>
                <a:ext cx="33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" y="10"/>
                  </a:cxn>
                  <a:cxn ang="0">
                    <a:pos x="8" y="10"/>
                  </a:cxn>
                  <a:cxn ang="0">
                    <a:pos x="13" y="8"/>
                  </a:cxn>
                  <a:cxn ang="0">
                    <a:pos x="16" y="8"/>
                  </a:cxn>
                  <a:cxn ang="0">
                    <a:pos x="21" y="7"/>
                  </a:cxn>
                  <a:cxn ang="0">
                    <a:pos x="24" y="7"/>
                  </a:cxn>
                  <a:cxn ang="0">
                    <a:pos x="29" y="5"/>
                  </a:cxn>
                  <a:cxn ang="0">
                    <a:pos x="33" y="2"/>
                  </a:cxn>
                  <a:cxn ang="0">
                    <a:pos x="31" y="0"/>
                  </a:cxn>
                  <a:cxn ang="0">
                    <a:pos x="28" y="2"/>
                  </a:cxn>
                  <a:cxn ang="0">
                    <a:pos x="24" y="3"/>
                  </a:cxn>
                  <a:cxn ang="0">
                    <a:pos x="21" y="3"/>
                  </a:cxn>
                  <a:cxn ang="0">
                    <a:pos x="16" y="5"/>
                  </a:cxn>
                  <a:cxn ang="0">
                    <a:pos x="13" y="5"/>
                  </a:cxn>
                  <a:cxn ang="0">
                    <a:pos x="8" y="7"/>
                  </a:cxn>
                  <a:cxn ang="0">
                    <a:pos x="3" y="8"/>
                  </a:cxn>
                  <a:cxn ang="0">
                    <a:pos x="0" y="8"/>
                  </a:cxn>
                  <a:cxn ang="0">
                    <a:pos x="0" y="12"/>
                  </a:cxn>
                </a:cxnLst>
                <a:rect l="0" t="0" r="r" b="b"/>
                <a:pathLst>
                  <a:path w="33" h="12">
                    <a:moveTo>
                      <a:pt x="0" y="12"/>
                    </a:moveTo>
                    <a:lnTo>
                      <a:pt x="5" y="10"/>
                    </a:lnTo>
                    <a:lnTo>
                      <a:pt x="8" y="10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21" y="7"/>
                    </a:lnTo>
                    <a:lnTo>
                      <a:pt x="24" y="7"/>
                    </a:lnTo>
                    <a:lnTo>
                      <a:pt x="29" y="5"/>
                    </a:lnTo>
                    <a:lnTo>
                      <a:pt x="33" y="2"/>
                    </a:lnTo>
                    <a:lnTo>
                      <a:pt x="31" y="0"/>
                    </a:lnTo>
                    <a:lnTo>
                      <a:pt x="28" y="2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8" y="7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8" name="Freeform 772"/>
              <p:cNvSpPr>
                <a:spLocks noChangeAspect="1"/>
              </p:cNvSpPr>
              <p:nvPr/>
            </p:nvSpPr>
            <p:spPr bwMode="auto">
              <a:xfrm>
                <a:off x="5286" y="2435"/>
                <a:ext cx="59" cy="18"/>
              </a:xfrm>
              <a:custGeom>
                <a:avLst/>
                <a:gdLst/>
                <a:ahLst/>
                <a:cxnLst>
                  <a:cxn ang="0">
                    <a:pos x="1" y="18"/>
                  </a:cxn>
                  <a:cxn ang="0">
                    <a:pos x="5" y="18"/>
                  </a:cxn>
                  <a:cxn ang="0">
                    <a:pos x="8" y="17"/>
                  </a:cxn>
                  <a:cxn ang="0">
                    <a:pos x="11" y="17"/>
                  </a:cxn>
                  <a:cxn ang="0">
                    <a:pos x="15" y="15"/>
                  </a:cxn>
                  <a:cxn ang="0">
                    <a:pos x="19" y="15"/>
                  </a:cxn>
                  <a:cxn ang="0">
                    <a:pos x="23" y="13"/>
                  </a:cxn>
                  <a:cxn ang="0">
                    <a:pos x="26" y="13"/>
                  </a:cxn>
                  <a:cxn ang="0">
                    <a:pos x="29" y="12"/>
                  </a:cxn>
                  <a:cxn ang="0">
                    <a:pos x="34" y="12"/>
                  </a:cxn>
                  <a:cxn ang="0">
                    <a:pos x="37" y="10"/>
                  </a:cxn>
                  <a:cxn ang="0">
                    <a:pos x="41" y="9"/>
                  </a:cxn>
                  <a:cxn ang="0">
                    <a:pos x="44" y="9"/>
                  </a:cxn>
                  <a:cxn ang="0">
                    <a:pos x="47" y="7"/>
                  </a:cxn>
                  <a:cxn ang="0">
                    <a:pos x="52" y="5"/>
                  </a:cxn>
                  <a:cxn ang="0">
                    <a:pos x="55" y="5"/>
                  </a:cxn>
                  <a:cxn ang="0">
                    <a:pos x="59" y="4"/>
                  </a:cxn>
                  <a:cxn ang="0">
                    <a:pos x="59" y="0"/>
                  </a:cxn>
                  <a:cxn ang="0">
                    <a:pos x="55" y="2"/>
                  </a:cxn>
                  <a:cxn ang="0">
                    <a:pos x="51" y="2"/>
                  </a:cxn>
                  <a:cxn ang="0">
                    <a:pos x="47" y="4"/>
                  </a:cxn>
                  <a:cxn ang="0">
                    <a:pos x="44" y="5"/>
                  </a:cxn>
                  <a:cxn ang="0">
                    <a:pos x="41" y="5"/>
                  </a:cxn>
                  <a:cxn ang="0">
                    <a:pos x="37" y="7"/>
                  </a:cxn>
                  <a:cxn ang="0">
                    <a:pos x="33" y="9"/>
                  </a:cxn>
                  <a:cxn ang="0">
                    <a:pos x="29" y="9"/>
                  </a:cxn>
                  <a:cxn ang="0">
                    <a:pos x="26" y="10"/>
                  </a:cxn>
                  <a:cxn ang="0">
                    <a:pos x="21" y="10"/>
                  </a:cxn>
                  <a:cxn ang="0">
                    <a:pos x="18" y="12"/>
                  </a:cxn>
                  <a:cxn ang="0">
                    <a:pos x="15" y="12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3" y="15"/>
                  </a:cxn>
                  <a:cxn ang="0">
                    <a:pos x="0" y="15"/>
                  </a:cxn>
                  <a:cxn ang="0">
                    <a:pos x="1" y="18"/>
                  </a:cxn>
                </a:cxnLst>
                <a:rect l="0" t="0" r="r" b="b"/>
                <a:pathLst>
                  <a:path w="59" h="18">
                    <a:moveTo>
                      <a:pt x="1" y="18"/>
                    </a:moveTo>
                    <a:lnTo>
                      <a:pt x="5" y="18"/>
                    </a:lnTo>
                    <a:lnTo>
                      <a:pt x="8" y="17"/>
                    </a:lnTo>
                    <a:lnTo>
                      <a:pt x="11" y="17"/>
                    </a:lnTo>
                    <a:lnTo>
                      <a:pt x="15" y="15"/>
                    </a:lnTo>
                    <a:lnTo>
                      <a:pt x="19" y="15"/>
                    </a:lnTo>
                    <a:lnTo>
                      <a:pt x="23" y="13"/>
                    </a:lnTo>
                    <a:lnTo>
                      <a:pt x="26" y="13"/>
                    </a:lnTo>
                    <a:lnTo>
                      <a:pt x="29" y="12"/>
                    </a:lnTo>
                    <a:lnTo>
                      <a:pt x="34" y="12"/>
                    </a:lnTo>
                    <a:lnTo>
                      <a:pt x="37" y="10"/>
                    </a:lnTo>
                    <a:lnTo>
                      <a:pt x="41" y="9"/>
                    </a:lnTo>
                    <a:lnTo>
                      <a:pt x="44" y="9"/>
                    </a:lnTo>
                    <a:lnTo>
                      <a:pt x="47" y="7"/>
                    </a:lnTo>
                    <a:lnTo>
                      <a:pt x="52" y="5"/>
                    </a:lnTo>
                    <a:lnTo>
                      <a:pt x="55" y="5"/>
                    </a:lnTo>
                    <a:lnTo>
                      <a:pt x="59" y="4"/>
                    </a:lnTo>
                    <a:lnTo>
                      <a:pt x="59" y="0"/>
                    </a:lnTo>
                    <a:lnTo>
                      <a:pt x="55" y="2"/>
                    </a:lnTo>
                    <a:lnTo>
                      <a:pt x="51" y="2"/>
                    </a:lnTo>
                    <a:lnTo>
                      <a:pt x="47" y="4"/>
                    </a:lnTo>
                    <a:lnTo>
                      <a:pt x="44" y="5"/>
                    </a:lnTo>
                    <a:lnTo>
                      <a:pt x="41" y="5"/>
                    </a:lnTo>
                    <a:lnTo>
                      <a:pt x="37" y="7"/>
                    </a:lnTo>
                    <a:lnTo>
                      <a:pt x="33" y="9"/>
                    </a:lnTo>
                    <a:lnTo>
                      <a:pt x="29" y="9"/>
                    </a:lnTo>
                    <a:lnTo>
                      <a:pt x="26" y="10"/>
                    </a:lnTo>
                    <a:lnTo>
                      <a:pt x="21" y="10"/>
                    </a:lnTo>
                    <a:lnTo>
                      <a:pt x="18" y="12"/>
                    </a:lnTo>
                    <a:lnTo>
                      <a:pt x="15" y="12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9" name="Freeform 773"/>
              <p:cNvSpPr>
                <a:spLocks noChangeAspect="1"/>
              </p:cNvSpPr>
              <p:nvPr/>
            </p:nvSpPr>
            <p:spPr bwMode="auto">
              <a:xfrm>
                <a:off x="5266" y="2450"/>
                <a:ext cx="21" cy="12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3" y="10"/>
                  </a:cxn>
                  <a:cxn ang="0">
                    <a:pos x="7" y="10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3" y="7"/>
                  </a:cxn>
                  <a:cxn ang="0">
                    <a:pos x="17" y="5"/>
                  </a:cxn>
                  <a:cxn ang="0">
                    <a:pos x="18" y="5"/>
                  </a:cxn>
                  <a:cxn ang="0">
                    <a:pos x="21" y="3"/>
                  </a:cxn>
                  <a:cxn ang="0">
                    <a:pos x="20" y="0"/>
                  </a:cxn>
                  <a:cxn ang="0">
                    <a:pos x="18" y="2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2" y="12"/>
                  </a:cxn>
                </a:cxnLst>
                <a:rect l="0" t="0" r="r" b="b"/>
                <a:pathLst>
                  <a:path w="21" h="12">
                    <a:moveTo>
                      <a:pt x="2" y="12"/>
                    </a:moveTo>
                    <a:lnTo>
                      <a:pt x="3" y="10"/>
                    </a:lnTo>
                    <a:lnTo>
                      <a:pt x="7" y="10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21" y="3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0" name="Freeform 774"/>
              <p:cNvSpPr>
                <a:spLocks noChangeAspect="1"/>
              </p:cNvSpPr>
              <p:nvPr/>
            </p:nvSpPr>
            <p:spPr bwMode="auto">
              <a:xfrm>
                <a:off x="5127" y="2458"/>
                <a:ext cx="141" cy="36"/>
              </a:xfrm>
              <a:custGeom>
                <a:avLst/>
                <a:gdLst/>
                <a:ahLst/>
                <a:cxnLst>
                  <a:cxn ang="0">
                    <a:pos x="2" y="36"/>
                  </a:cxn>
                  <a:cxn ang="0">
                    <a:pos x="10" y="35"/>
                  </a:cxn>
                  <a:cxn ang="0">
                    <a:pos x="18" y="33"/>
                  </a:cxn>
                  <a:cxn ang="0">
                    <a:pos x="26" y="30"/>
                  </a:cxn>
                  <a:cxn ang="0">
                    <a:pos x="36" y="28"/>
                  </a:cxn>
                  <a:cxn ang="0">
                    <a:pos x="44" y="27"/>
                  </a:cxn>
                  <a:cxn ang="0">
                    <a:pos x="52" y="25"/>
                  </a:cxn>
                  <a:cxn ang="0">
                    <a:pos x="62" y="23"/>
                  </a:cxn>
                  <a:cxn ang="0">
                    <a:pos x="70" y="22"/>
                  </a:cxn>
                  <a:cxn ang="0">
                    <a:pos x="80" y="20"/>
                  </a:cxn>
                  <a:cxn ang="0">
                    <a:pos x="88" y="18"/>
                  </a:cxn>
                  <a:cxn ang="0">
                    <a:pos x="98" y="15"/>
                  </a:cxn>
                  <a:cxn ang="0">
                    <a:pos x="106" y="13"/>
                  </a:cxn>
                  <a:cxn ang="0">
                    <a:pos x="115" y="12"/>
                  </a:cxn>
                  <a:cxn ang="0">
                    <a:pos x="124" y="9"/>
                  </a:cxn>
                  <a:cxn ang="0">
                    <a:pos x="133" y="7"/>
                  </a:cxn>
                  <a:cxn ang="0">
                    <a:pos x="141" y="4"/>
                  </a:cxn>
                  <a:cxn ang="0">
                    <a:pos x="139" y="0"/>
                  </a:cxn>
                  <a:cxn ang="0">
                    <a:pos x="131" y="4"/>
                  </a:cxn>
                  <a:cxn ang="0">
                    <a:pos x="123" y="7"/>
                  </a:cxn>
                  <a:cxn ang="0">
                    <a:pos x="115" y="9"/>
                  </a:cxn>
                  <a:cxn ang="0">
                    <a:pos x="106" y="10"/>
                  </a:cxn>
                  <a:cxn ang="0">
                    <a:pos x="97" y="13"/>
                  </a:cxn>
                  <a:cxn ang="0">
                    <a:pos x="88" y="15"/>
                  </a:cxn>
                  <a:cxn ang="0">
                    <a:pos x="79" y="17"/>
                  </a:cxn>
                  <a:cxn ang="0">
                    <a:pos x="70" y="18"/>
                  </a:cxn>
                  <a:cxn ang="0">
                    <a:pos x="60" y="20"/>
                  </a:cxn>
                  <a:cxn ang="0">
                    <a:pos x="52" y="22"/>
                  </a:cxn>
                  <a:cxn ang="0">
                    <a:pos x="44" y="23"/>
                  </a:cxn>
                  <a:cxn ang="0">
                    <a:pos x="34" y="25"/>
                  </a:cxn>
                  <a:cxn ang="0">
                    <a:pos x="26" y="27"/>
                  </a:cxn>
                  <a:cxn ang="0">
                    <a:pos x="18" y="30"/>
                  </a:cxn>
                  <a:cxn ang="0">
                    <a:pos x="8" y="31"/>
                  </a:cxn>
                  <a:cxn ang="0">
                    <a:pos x="0" y="33"/>
                  </a:cxn>
                  <a:cxn ang="0">
                    <a:pos x="2" y="36"/>
                  </a:cxn>
                </a:cxnLst>
                <a:rect l="0" t="0" r="r" b="b"/>
                <a:pathLst>
                  <a:path w="141" h="36">
                    <a:moveTo>
                      <a:pt x="2" y="36"/>
                    </a:moveTo>
                    <a:lnTo>
                      <a:pt x="10" y="35"/>
                    </a:lnTo>
                    <a:lnTo>
                      <a:pt x="18" y="33"/>
                    </a:lnTo>
                    <a:lnTo>
                      <a:pt x="26" y="30"/>
                    </a:lnTo>
                    <a:lnTo>
                      <a:pt x="36" y="28"/>
                    </a:lnTo>
                    <a:lnTo>
                      <a:pt x="44" y="27"/>
                    </a:lnTo>
                    <a:lnTo>
                      <a:pt x="52" y="25"/>
                    </a:lnTo>
                    <a:lnTo>
                      <a:pt x="62" y="23"/>
                    </a:lnTo>
                    <a:lnTo>
                      <a:pt x="70" y="22"/>
                    </a:lnTo>
                    <a:lnTo>
                      <a:pt x="80" y="20"/>
                    </a:lnTo>
                    <a:lnTo>
                      <a:pt x="88" y="18"/>
                    </a:lnTo>
                    <a:lnTo>
                      <a:pt x="98" y="15"/>
                    </a:lnTo>
                    <a:lnTo>
                      <a:pt x="106" y="13"/>
                    </a:lnTo>
                    <a:lnTo>
                      <a:pt x="115" y="12"/>
                    </a:lnTo>
                    <a:lnTo>
                      <a:pt x="124" y="9"/>
                    </a:lnTo>
                    <a:lnTo>
                      <a:pt x="133" y="7"/>
                    </a:lnTo>
                    <a:lnTo>
                      <a:pt x="141" y="4"/>
                    </a:lnTo>
                    <a:lnTo>
                      <a:pt x="139" y="0"/>
                    </a:lnTo>
                    <a:lnTo>
                      <a:pt x="131" y="4"/>
                    </a:lnTo>
                    <a:lnTo>
                      <a:pt x="123" y="7"/>
                    </a:lnTo>
                    <a:lnTo>
                      <a:pt x="115" y="9"/>
                    </a:lnTo>
                    <a:lnTo>
                      <a:pt x="106" y="10"/>
                    </a:lnTo>
                    <a:lnTo>
                      <a:pt x="97" y="13"/>
                    </a:lnTo>
                    <a:lnTo>
                      <a:pt x="88" y="15"/>
                    </a:lnTo>
                    <a:lnTo>
                      <a:pt x="79" y="17"/>
                    </a:lnTo>
                    <a:lnTo>
                      <a:pt x="70" y="18"/>
                    </a:lnTo>
                    <a:lnTo>
                      <a:pt x="60" y="20"/>
                    </a:lnTo>
                    <a:lnTo>
                      <a:pt x="52" y="22"/>
                    </a:lnTo>
                    <a:lnTo>
                      <a:pt x="44" y="23"/>
                    </a:lnTo>
                    <a:lnTo>
                      <a:pt x="34" y="25"/>
                    </a:lnTo>
                    <a:lnTo>
                      <a:pt x="26" y="27"/>
                    </a:lnTo>
                    <a:lnTo>
                      <a:pt x="18" y="30"/>
                    </a:lnTo>
                    <a:lnTo>
                      <a:pt x="8" y="31"/>
                    </a:lnTo>
                    <a:lnTo>
                      <a:pt x="0" y="33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1" name="Freeform 775"/>
              <p:cNvSpPr>
                <a:spLocks noChangeAspect="1"/>
              </p:cNvSpPr>
              <p:nvPr/>
            </p:nvSpPr>
            <p:spPr bwMode="auto">
              <a:xfrm>
                <a:off x="5065" y="2491"/>
                <a:ext cx="64" cy="13"/>
              </a:xfrm>
              <a:custGeom>
                <a:avLst/>
                <a:gdLst/>
                <a:ahLst/>
                <a:cxnLst>
                  <a:cxn ang="0">
                    <a:pos x="1" y="13"/>
                  </a:cxn>
                  <a:cxn ang="0">
                    <a:pos x="9" y="13"/>
                  </a:cxn>
                  <a:cxn ang="0">
                    <a:pos x="13" y="12"/>
                  </a:cxn>
                  <a:cxn ang="0">
                    <a:pos x="16" y="12"/>
                  </a:cxn>
                  <a:cxn ang="0">
                    <a:pos x="21" y="10"/>
                  </a:cxn>
                  <a:cxn ang="0">
                    <a:pos x="32" y="10"/>
                  </a:cxn>
                  <a:cxn ang="0">
                    <a:pos x="36" y="8"/>
                  </a:cxn>
                  <a:cxn ang="0">
                    <a:pos x="41" y="8"/>
                  </a:cxn>
                  <a:cxn ang="0">
                    <a:pos x="44" y="7"/>
                  </a:cxn>
                  <a:cxn ang="0">
                    <a:pos x="47" y="7"/>
                  </a:cxn>
                  <a:cxn ang="0">
                    <a:pos x="52" y="5"/>
                  </a:cxn>
                  <a:cxn ang="0">
                    <a:pos x="55" y="5"/>
                  </a:cxn>
                  <a:cxn ang="0">
                    <a:pos x="60" y="3"/>
                  </a:cxn>
                  <a:cxn ang="0">
                    <a:pos x="64" y="3"/>
                  </a:cxn>
                  <a:cxn ang="0">
                    <a:pos x="62" y="0"/>
                  </a:cxn>
                  <a:cxn ang="0">
                    <a:pos x="59" y="0"/>
                  </a:cxn>
                  <a:cxn ang="0">
                    <a:pos x="55" y="2"/>
                  </a:cxn>
                  <a:cxn ang="0">
                    <a:pos x="50" y="2"/>
                  </a:cxn>
                  <a:cxn ang="0">
                    <a:pos x="47" y="3"/>
                  </a:cxn>
                  <a:cxn ang="0">
                    <a:pos x="44" y="3"/>
                  </a:cxn>
                  <a:cxn ang="0">
                    <a:pos x="39" y="5"/>
                  </a:cxn>
                  <a:cxn ang="0">
                    <a:pos x="32" y="5"/>
                  </a:cxn>
                  <a:cxn ang="0">
                    <a:pos x="27" y="7"/>
                  </a:cxn>
                  <a:cxn ang="0">
                    <a:pos x="24" y="7"/>
                  </a:cxn>
                  <a:cxn ang="0">
                    <a:pos x="19" y="8"/>
                  </a:cxn>
                  <a:cxn ang="0">
                    <a:pos x="16" y="8"/>
                  </a:cxn>
                  <a:cxn ang="0">
                    <a:pos x="13" y="10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0" y="10"/>
                  </a:cxn>
                  <a:cxn ang="0">
                    <a:pos x="1" y="13"/>
                  </a:cxn>
                </a:cxnLst>
                <a:rect l="0" t="0" r="r" b="b"/>
                <a:pathLst>
                  <a:path w="64" h="13">
                    <a:moveTo>
                      <a:pt x="1" y="13"/>
                    </a:moveTo>
                    <a:lnTo>
                      <a:pt x="9" y="13"/>
                    </a:lnTo>
                    <a:lnTo>
                      <a:pt x="13" y="12"/>
                    </a:lnTo>
                    <a:lnTo>
                      <a:pt x="16" y="12"/>
                    </a:lnTo>
                    <a:lnTo>
                      <a:pt x="21" y="10"/>
                    </a:lnTo>
                    <a:lnTo>
                      <a:pt x="32" y="1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4" y="7"/>
                    </a:lnTo>
                    <a:lnTo>
                      <a:pt x="47" y="7"/>
                    </a:lnTo>
                    <a:lnTo>
                      <a:pt x="52" y="5"/>
                    </a:lnTo>
                    <a:lnTo>
                      <a:pt x="55" y="5"/>
                    </a:lnTo>
                    <a:lnTo>
                      <a:pt x="60" y="3"/>
                    </a:lnTo>
                    <a:lnTo>
                      <a:pt x="64" y="3"/>
                    </a:lnTo>
                    <a:lnTo>
                      <a:pt x="62" y="0"/>
                    </a:lnTo>
                    <a:lnTo>
                      <a:pt x="59" y="0"/>
                    </a:lnTo>
                    <a:lnTo>
                      <a:pt x="55" y="2"/>
                    </a:lnTo>
                    <a:lnTo>
                      <a:pt x="50" y="2"/>
                    </a:lnTo>
                    <a:lnTo>
                      <a:pt x="47" y="3"/>
                    </a:lnTo>
                    <a:lnTo>
                      <a:pt x="44" y="3"/>
                    </a:lnTo>
                    <a:lnTo>
                      <a:pt x="39" y="5"/>
                    </a:lnTo>
                    <a:lnTo>
                      <a:pt x="32" y="5"/>
                    </a:lnTo>
                    <a:lnTo>
                      <a:pt x="27" y="7"/>
                    </a:lnTo>
                    <a:lnTo>
                      <a:pt x="24" y="7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3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2" name="Freeform 776"/>
              <p:cNvSpPr>
                <a:spLocks noChangeAspect="1"/>
              </p:cNvSpPr>
              <p:nvPr/>
            </p:nvSpPr>
            <p:spPr bwMode="auto">
              <a:xfrm>
                <a:off x="5011" y="2501"/>
                <a:ext cx="55" cy="18"/>
              </a:xfrm>
              <a:custGeom>
                <a:avLst/>
                <a:gdLst/>
                <a:ahLst/>
                <a:cxnLst>
                  <a:cxn ang="0">
                    <a:pos x="6" y="15"/>
                  </a:cxn>
                  <a:cxn ang="0">
                    <a:pos x="6" y="18"/>
                  </a:cxn>
                  <a:cxn ang="0">
                    <a:pos x="9" y="16"/>
                  </a:cxn>
                  <a:cxn ang="0">
                    <a:pos x="13" y="15"/>
                  </a:cxn>
                  <a:cxn ang="0">
                    <a:pos x="14" y="15"/>
                  </a:cxn>
                  <a:cxn ang="0">
                    <a:pos x="18" y="13"/>
                  </a:cxn>
                  <a:cxn ang="0">
                    <a:pos x="21" y="11"/>
                  </a:cxn>
                  <a:cxn ang="0">
                    <a:pos x="24" y="11"/>
                  </a:cxn>
                  <a:cxn ang="0">
                    <a:pos x="27" y="10"/>
                  </a:cxn>
                  <a:cxn ang="0">
                    <a:pos x="34" y="10"/>
                  </a:cxn>
                  <a:cxn ang="0">
                    <a:pos x="37" y="8"/>
                  </a:cxn>
                  <a:cxn ang="0">
                    <a:pos x="42" y="8"/>
                  </a:cxn>
                  <a:cxn ang="0">
                    <a:pos x="45" y="7"/>
                  </a:cxn>
                  <a:cxn ang="0">
                    <a:pos x="49" y="7"/>
                  </a:cxn>
                  <a:cxn ang="0">
                    <a:pos x="52" y="5"/>
                  </a:cxn>
                  <a:cxn ang="0">
                    <a:pos x="55" y="3"/>
                  </a:cxn>
                  <a:cxn ang="0">
                    <a:pos x="54" y="0"/>
                  </a:cxn>
                  <a:cxn ang="0">
                    <a:pos x="52" y="2"/>
                  </a:cxn>
                  <a:cxn ang="0">
                    <a:pos x="49" y="3"/>
                  </a:cxn>
                  <a:cxn ang="0">
                    <a:pos x="45" y="3"/>
                  </a:cxn>
                  <a:cxn ang="0">
                    <a:pos x="42" y="5"/>
                  </a:cxn>
                  <a:cxn ang="0">
                    <a:pos x="36" y="5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26" y="8"/>
                  </a:cxn>
                  <a:cxn ang="0">
                    <a:pos x="21" y="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1" y="11"/>
                  </a:cxn>
                  <a:cxn ang="0">
                    <a:pos x="8" y="13"/>
                  </a:cxn>
                  <a:cxn ang="0">
                    <a:pos x="4" y="15"/>
                  </a:cxn>
                  <a:cxn ang="0">
                    <a:pos x="6" y="18"/>
                  </a:cxn>
                  <a:cxn ang="0">
                    <a:pos x="4" y="15"/>
                  </a:cxn>
                  <a:cxn ang="0">
                    <a:pos x="0" y="16"/>
                  </a:cxn>
                  <a:cxn ang="0">
                    <a:pos x="6" y="18"/>
                  </a:cxn>
                  <a:cxn ang="0">
                    <a:pos x="6" y="15"/>
                  </a:cxn>
                </a:cxnLst>
                <a:rect l="0" t="0" r="r" b="b"/>
                <a:pathLst>
                  <a:path w="55" h="18">
                    <a:moveTo>
                      <a:pt x="6" y="15"/>
                    </a:moveTo>
                    <a:lnTo>
                      <a:pt x="6" y="18"/>
                    </a:lnTo>
                    <a:lnTo>
                      <a:pt x="9" y="16"/>
                    </a:lnTo>
                    <a:lnTo>
                      <a:pt x="13" y="15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1" y="11"/>
                    </a:lnTo>
                    <a:lnTo>
                      <a:pt x="24" y="11"/>
                    </a:lnTo>
                    <a:lnTo>
                      <a:pt x="27" y="10"/>
                    </a:lnTo>
                    <a:lnTo>
                      <a:pt x="34" y="10"/>
                    </a:lnTo>
                    <a:lnTo>
                      <a:pt x="37" y="8"/>
                    </a:lnTo>
                    <a:lnTo>
                      <a:pt x="42" y="8"/>
                    </a:lnTo>
                    <a:lnTo>
                      <a:pt x="45" y="7"/>
                    </a:lnTo>
                    <a:lnTo>
                      <a:pt x="49" y="7"/>
                    </a:lnTo>
                    <a:lnTo>
                      <a:pt x="52" y="5"/>
                    </a:lnTo>
                    <a:lnTo>
                      <a:pt x="55" y="3"/>
                    </a:lnTo>
                    <a:lnTo>
                      <a:pt x="54" y="0"/>
                    </a:lnTo>
                    <a:lnTo>
                      <a:pt x="52" y="2"/>
                    </a:lnTo>
                    <a:lnTo>
                      <a:pt x="49" y="3"/>
                    </a:lnTo>
                    <a:lnTo>
                      <a:pt x="45" y="3"/>
                    </a:lnTo>
                    <a:lnTo>
                      <a:pt x="42" y="5"/>
                    </a:lnTo>
                    <a:lnTo>
                      <a:pt x="36" y="5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26" y="8"/>
                    </a:lnTo>
                    <a:lnTo>
                      <a:pt x="21" y="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1" y="11"/>
                    </a:lnTo>
                    <a:lnTo>
                      <a:pt x="8" y="13"/>
                    </a:lnTo>
                    <a:lnTo>
                      <a:pt x="4" y="15"/>
                    </a:lnTo>
                    <a:lnTo>
                      <a:pt x="6" y="18"/>
                    </a:lnTo>
                    <a:lnTo>
                      <a:pt x="4" y="15"/>
                    </a:lnTo>
                    <a:lnTo>
                      <a:pt x="0" y="16"/>
                    </a:lnTo>
                    <a:lnTo>
                      <a:pt x="6" y="18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3" name="Freeform 777"/>
              <p:cNvSpPr>
                <a:spLocks noChangeAspect="1"/>
              </p:cNvSpPr>
              <p:nvPr/>
            </p:nvSpPr>
            <p:spPr bwMode="auto">
              <a:xfrm>
                <a:off x="5017" y="2516"/>
                <a:ext cx="152" cy="6"/>
              </a:xfrm>
              <a:custGeom>
                <a:avLst/>
                <a:gdLst/>
                <a:ahLst/>
                <a:cxnLst>
                  <a:cxn ang="0">
                    <a:pos x="152" y="1"/>
                  </a:cxn>
                  <a:cxn ang="0">
                    <a:pos x="143" y="3"/>
                  </a:cxn>
                  <a:cxn ang="0">
                    <a:pos x="38" y="3"/>
                  </a:cxn>
                  <a:cxn ang="0">
                    <a:pos x="30" y="1"/>
                  </a:cxn>
                  <a:cxn ang="0">
                    <a:pos x="20" y="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0" y="3"/>
                  </a:cxn>
                  <a:cxn ang="0">
                    <a:pos x="30" y="5"/>
                  </a:cxn>
                  <a:cxn ang="0">
                    <a:pos x="38" y="5"/>
                  </a:cxn>
                  <a:cxn ang="0">
                    <a:pos x="48" y="6"/>
                  </a:cxn>
                  <a:cxn ang="0">
                    <a:pos x="134" y="6"/>
                  </a:cxn>
                  <a:cxn ang="0">
                    <a:pos x="143" y="5"/>
                  </a:cxn>
                  <a:cxn ang="0">
                    <a:pos x="152" y="5"/>
                  </a:cxn>
                  <a:cxn ang="0">
                    <a:pos x="152" y="1"/>
                  </a:cxn>
                </a:cxnLst>
                <a:rect l="0" t="0" r="r" b="b"/>
                <a:pathLst>
                  <a:path w="152" h="6">
                    <a:moveTo>
                      <a:pt x="152" y="1"/>
                    </a:moveTo>
                    <a:lnTo>
                      <a:pt x="143" y="3"/>
                    </a:lnTo>
                    <a:lnTo>
                      <a:pt x="38" y="3"/>
                    </a:lnTo>
                    <a:lnTo>
                      <a:pt x="30" y="1"/>
                    </a:lnTo>
                    <a:lnTo>
                      <a:pt x="20" y="1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30" y="5"/>
                    </a:lnTo>
                    <a:lnTo>
                      <a:pt x="38" y="5"/>
                    </a:lnTo>
                    <a:lnTo>
                      <a:pt x="48" y="6"/>
                    </a:lnTo>
                    <a:lnTo>
                      <a:pt x="134" y="6"/>
                    </a:lnTo>
                    <a:lnTo>
                      <a:pt x="143" y="5"/>
                    </a:lnTo>
                    <a:lnTo>
                      <a:pt x="152" y="5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4" name="Freeform 778"/>
              <p:cNvSpPr>
                <a:spLocks noChangeAspect="1"/>
              </p:cNvSpPr>
              <p:nvPr/>
            </p:nvSpPr>
            <p:spPr bwMode="auto">
              <a:xfrm>
                <a:off x="5169" y="2517"/>
                <a:ext cx="22" cy="7"/>
              </a:xfrm>
              <a:custGeom>
                <a:avLst/>
                <a:gdLst/>
                <a:ahLst/>
                <a:cxnLst>
                  <a:cxn ang="0">
                    <a:pos x="22" y="5"/>
                  </a:cxn>
                  <a:cxn ang="0">
                    <a:pos x="22" y="4"/>
                  </a:cxn>
                  <a:cxn ang="0">
                    <a:pos x="18" y="2"/>
                  </a:cxn>
                  <a:cxn ang="0">
                    <a:pos x="10" y="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14" y="4"/>
                  </a:cxn>
                  <a:cxn ang="0">
                    <a:pos x="15" y="5"/>
                  </a:cxn>
                  <a:cxn ang="0">
                    <a:pos x="18" y="5"/>
                  </a:cxn>
                  <a:cxn ang="0">
                    <a:pos x="20" y="7"/>
                  </a:cxn>
                  <a:cxn ang="0">
                    <a:pos x="18" y="5"/>
                  </a:cxn>
                  <a:cxn ang="0">
                    <a:pos x="22" y="5"/>
                  </a:cxn>
                  <a:cxn ang="0">
                    <a:pos x="22" y="4"/>
                  </a:cxn>
                  <a:cxn ang="0">
                    <a:pos x="22" y="5"/>
                  </a:cxn>
                </a:cxnLst>
                <a:rect l="0" t="0" r="r" b="b"/>
                <a:pathLst>
                  <a:path w="22" h="7">
                    <a:moveTo>
                      <a:pt x="22" y="5"/>
                    </a:moveTo>
                    <a:lnTo>
                      <a:pt x="22" y="4"/>
                    </a:lnTo>
                    <a:lnTo>
                      <a:pt x="18" y="2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18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5" name="Freeform 779"/>
              <p:cNvSpPr>
                <a:spLocks noChangeAspect="1"/>
              </p:cNvSpPr>
              <p:nvPr/>
            </p:nvSpPr>
            <p:spPr bwMode="auto">
              <a:xfrm>
                <a:off x="5178" y="2522"/>
                <a:ext cx="13" cy="12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3" y="12"/>
                  </a:cxn>
                  <a:cxn ang="0">
                    <a:pos x="5" y="10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13" y="5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9" y="5"/>
                  </a:cxn>
                  <a:cxn ang="0">
                    <a:pos x="8" y="5"/>
                  </a:cxn>
                  <a:cxn ang="0">
                    <a:pos x="6" y="7"/>
                  </a:cxn>
                  <a:cxn ang="0">
                    <a:pos x="3" y="7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1" y="12"/>
                  </a:cxn>
                </a:cxnLst>
                <a:rect l="0" t="0" r="r" b="b"/>
                <a:pathLst>
                  <a:path w="13" h="12">
                    <a:moveTo>
                      <a:pt x="1" y="12"/>
                    </a:moveTo>
                    <a:lnTo>
                      <a:pt x="3" y="12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6" name="Freeform 780"/>
              <p:cNvSpPr>
                <a:spLocks noChangeAspect="1"/>
              </p:cNvSpPr>
              <p:nvPr/>
            </p:nvSpPr>
            <p:spPr bwMode="auto">
              <a:xfrm>
                <a:off x="4961" y="2530"/>
                <a:ext cx="218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41" y="27"/>
                  </a:cxn>
                  <a:cxn ang="0">
                    <a:pos x="50" y="25"/>
                  </a:cxn>
                  <a:cxn ang="0">
                    <a:pos x="69" y="25"/>
                  </a:cxn>
                  <a:cxn ang="0">
                    <a:pos x="76" y="23"/>
                  </a:cxn>
                  <a:cxn ang="0">
                    <a:pos x="84" y="23"/>
                  </a:cxn>
                  <a:cxn ang="0">
                    <a:pos x="91" y="22"/>
                  </a:cxn>
                  <a:cxn ang="0">
                    <a:pos x="97" y="22"/>
                  </a:cxn>
                  <a:cxn ang="0">
                    <a:pos x="104" y="20"/>
                  </a:cxn>
                  <a:cxn ang="0">
                    <a:pos x="110" y="20"/>
                  </a:cxn>
                  <a:cxn ang="0">
                    <a:pos x="117" y="18"/>
                  </a:cxn>
                  <a:cxn ang="0">
                    <a:pos x="123" y="18"/>
                  </a:cxn>
                  <a:cxn ang="0">
                    <a:pos x="131" y="17"/>
                  </a:cxn>
                  <a:cxn ang="0">
                    <a:pos x="136" y="17"/>
                  </a:cxn>
                  <a:cxn ang="0">
                    <a:pos x="145" y="15"/>
                  </a:cxn>
                  <a:cxn ang="0">
                    <a:pos x="151" y="15"/>
                  </a:cxn>
                  <a:cxn ang="0">
                    <a:pos x="158" y="14"/>
                  </a:cxn>
                  <a:cxn ang="0">
                    <a:pos x="164" y="12"/>
                  </a:cxn>
                  <a:cxn ang="0">
                    <a:pos x="171" y="12"/>
                  </a:cxn>
                  <a:cxn ang="0">
                    <a:pos x="177" y="10"/>
                  </a:cxn>
                  <a:cxn ang="0">
                    <a:pos x="184" y="9"/>
                  </a:cxn>
                  <a:cxn ang="0">
                    <a:pos x="190" y="9"/>
                  </a:cxn>
                  <a:cxn ang="0">
                    <a:pos x="199" y="7"/>
                  </a:cxn>
                  <a:cxn ang="0">
                    <a:pos x="204" y="7"/>
                  </a:cxn>
                  <a:cxn ang="0">
                    <a:pos x="210" y="5"/>
                  </a:cxn>
                  <a:cxn ang="0">
                    <a:pos x="218" y="4"/>
                  </a:cxn>
                  <a:cxn ang="0">
                    <a:pos x="217" y="0"/>
                  </a:cxn>
                  <a:cxn ang="0">
                    <a:pos x="210" y="2"/>
                  </a:cxn>
                  <a:cxn ang="0">
                    <a:pos x="204" y="4"/>
                  </a:cxn>
                  <a:cxn ang="0">
                    <a:pos x="197" y="4"/>
                  </a:cxn>
                  <a:cxn ang="0">
                    <a:pos x="190" y="5"/>
                  </a:cxn>
                  <a:cxn ang="0">
                    <a:pos x="184" y="7"/>
                  </a:cxn>
                  <a:cxn ang="0">
                    <a:pos x="177" y="7"/>
                  </a:cxn>
                  <a:cxn ang="0">
                    <a:pos x="171" y="9"/>
                  </a:cxn>
                  <a:cxn ang="0">
                    <a:pos x="164" y="9"/>
                  </a:cxn>
                  <a:cxn ang="0">
                    <a:pos x="158" y="10"/>
                  </a:cxn>
                  <a:cxn ang="0">
                    <a:pos x="151" y="12"/>
                  </a:cxn>
                  <a:cxn ang="0">
                    <a:pos x="145" y="12"/>
                  </a:cxn>
                  <a:cxn ang="0">
                    <a:pos x="136" y="14"/>
                  </a:cxn>
                  <a:cxn ang="0">
                    <a:pos x="131" y="14"/>
                  </a:cxn>
                  <a:cxn ang="0">
                    <a:pos x="123" y="15"/>
                  </a:cxn>
                  <a:cxn ang="0">
                    <a:pos x="117" y="15"/>
                  </a:cxn>
                  <a:cxn ang="0">
                    <a:pos x="110" y="17"/>
                  </a:cxn>
                  <a:cxn ang="0">
                    <a:pos x="104" y="17"/>
                  </a:cxn>
                  <a:cxn ang="0">
                    <a:pos x="97" y="18"/>
                  </a:cxn>
                  <a:cxn ang="0">
                    <a:pos x="91" y="18"/>
                  </a:cxn>
                  <a:cxn ang="0">
                    <a:pos x="84" y="20"/>
                  </a:cxn>
                  <a:cxn ang="0">
                    <a:pos x="76" y="20"/>
                  </a:cxn>
                  <a:cxn ang="0">
                    <a:pos x="69" y="22"/>
                  </a:cxn>
                  <a:cxn ang="0">
                    <a:pos x="56" y="22"/>
                  </a:cxn>
                  <a:cxn ang="0">
                    <a:pos x="50" y="23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7"/>
                  </a:cxn>
                </a:cxnLst>
                <a:rect l="0" t="0" r="r" b="b"/>
                <a:pathLst>
                  <a:path w="218" h="27">
                    <a:moveTo>
                      <a:pt x="0" y="27"/>
                    </a:moveTo>
                    <a:lnTo>
                      <a:pt x="41" y="27"/>
                    </a:lnTo>
                    <a:lnTo>
                      <a:pt x="50" y="25"/>
                    </a:lnTo>
                    <a:lnTo>
                      <a:pt x="69" y="25"/>
                    </a:lnTo>
                    <a:lnTo>
                      <a:pt x="76" y="23"/>
                    </a:lnTo>
                    <a:lnTo>
                      <a:pt x="84" y="23"/>
                    </a:lnTo>
                    <a:lnTo>
                      <a:pt x="91" y="22"/>
                    </a:lnTo>
                    <a:lnTo>
                      <a:pt x="97" y="22"/>
                    </a:lnTo>
                    <a:lnTo>
                      <a:pt x="104" y="20"/>
                    </a:lnTo>
                    <a:lnTo>
                      <a:pt x="110" y="20"/>
                    </a:lnTo>
                    <a:lnTo>
                      <a:pt x="117" y="18"/>
                    </a:lnTo>
                    <a:lnTo>
                      <a:pt x="123" y="18"/>
                    </a:lnTo>
                    <a:lnTo>
                      <a:pt x="131" y="17"/>
                    </a:lnTo>
                    <a:lnTo>
                      <a:pt x="136" y="17"/>
                    </a:lnTo>
                    <a:lnTo>
                      <a:pt x="145" y="15"/>
                    </a:lnTo>
                    <a:lnTo>
                      <a:pt x="151" y="15"/>
                    </a:lnTo>
                    <a:lnTo>
                      <a:pt x="158" y="14"/>
                    </a:lnTo>
                    <a:lnTo>
                      <a:pt x="164" y="12"/>
                    </a:lnTo>
                    <a:lnTo>
                      <a:pt x="171" y="12"/>
                    </a:lnTo>
                    <a:lnTo>
                      <a:pt x="177" y="10"/>
                    </a:lnTo>
                    <a:lnTo>
                      <a:pt x="184" y="9"/>
                    </a:lnTo>
                    <a:lnTo>
                      <a:pt x="190" y="9"/>
                    </a:lnTo>
                    <a:lnTo>
                      <a:pt x="199" y="7"/>
                    </a:lnTo>
                    <a:lnTo>
                      <a:pt x="204" y="7"/>
                    </a:lnTo>
                    <a:lnTo>
                      <a:pt x="210" y="5"/>
                    </a:lnTo>
                    <a:lnTo>
                      <a:pt x="218" y="4"/>
                    </a:lnTo>
                    <a:lnTo>
                      <a:pt x="217" y="0"/>
                    </a:lnTo>
                    <a:lnTo>
                      <a:pt x="210" y="2"/>
                    </a:lnTo>
                    <a:lnTo>
                      <a:pt x="204" y="4"/>
                    </a:lnTo>
                    <a:lnTo>
                      <a:pt x="197" y="4"/>
                    </a:lnTo>
                    <a:lnTo>
                      <a:pt x="190" y="5"/>
                    </a:lnTo>
                    <a:lnTo>
                      <a:pt x="184" y="7"/>
                    </a:lnTo>
                    <a:lnTo>
                      <a:pt x="177" y="7"/>
                    </a:lnTo>
                    <a:lnTo>
                      <a:pt x="171" y="9"/>
                    </a:lnTo>
                    <a:lnTo>
                      <a:pt x="164" y="9"/>
                    </a:lnTo>
                    <a:lnTo>
                      <a:pt x="158" y="10"/>
                    </a:lnTo>
                    <a:lnTo>
                      <a:pt x="151" y="12"/>
                    </a:lnTo>
                    <a:lnTo>
                      <a:pt x="145" y="12"/>
                    </a:lnTo>
                    <a:lnTo>
                      <a:pt x="136" y="14"/>
                    </a:lnTo>
                    <a:lnTo>
                      <a:pt x="131" y="14"/>
                    </a:lnTo>
                    <a:lnTo>
                      <a:pt x="123" y="15"/>
                    </a:lnTo>
                    <a:lnTo>
                      <a:pt x="117" y="15"/>
                    </a:lnTo>
                    <a:lnTo>
                      <a:pt x="110" y="17"/>
                    </a:lnTo>
                    <a:lnTo>
                      <a:pt x="104" y="17"/>
                    </a:lnTo>
                    <a:lnTo>
                      <a:pt x="97" y="18"/>
                    </a:lnTo>
                    <a:lnTo>
                      <a:pt x="91" y="18"/>
                    </a:lnTo>
                    <a:lnTo>
                      <a:pt x="84" y="20"/>
                    </a:lnTo>
                    <a:lnTo>
                      <a:pt x="76" y="20"/>
                    </a:lnTo>
                    <a:lnTo>
                      <a:pt x="69" y="22"/>
                    </a:lnTo>
                    <a:lnTo>
                      <a:pt x="56" y="22"/>
                    </a:lnTo>
                    <a:lnTo>
                      <a:pt x="50" y="23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7" name="Freeform 781"/>
              <p:cNvSpPr>
                <a:spLocks noChangeAspect="1"/>
              </p:cNvSpPr>
              <p:nvPr/>
            </p:nvSpPr>
            <p:spPr bwMode="auto">
              <a:xfrm>
                <a:off x="4906" y="2555"/>
                <a:ext cx="55" cy="15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5" y="15"/>
                  </a:cxn>
                  <a:cxn ang="0">
                    <a:pos x="8" y="15"/>
                  </a:cxn>
                  <a:cxn ang="0">
                    <a:pos x="11" y="13"/>
                  </a:cxn>
                  <a:cxn ang="0">
                    <a:pos x="14" y="12"/>
                  </a:cxn>
                  <a:cxn ang="0">
                    <a:pos x="18" y="12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8" y="8"/>
                  </a:cxn>
                  <a:cxn ang="0">
                    <a:pos x="32" y="8"/>
                  </a:cxn>
                  <a:cxn ang="0">
                    <a:pos x="37" y="7"/>
                  </a:cxn>
                  <a:cxn ang="0">
                    <a:pos x="42" y="7"/>
                  </a:cxn>
                  <a:cxn ang="0">
                    <a:pos x="46" y="5"/>
                  </a:cxn>
                  <a:cxn ang="0">
                    <a:pos x="49" y="5"/>
                  </a:cxn>
                  <a:cxn ang="0">
                    <a:pos x="52" y="3"/>
                  </a:cxn>
                  <a:cxn ang="0">
                    <a:pos x="55" y="2"/>
                  </a:cxn>
                  <a:cxn ang="0">
                    <a:pos x="55" y="0"/>
                  </a:cxn>
                  <a:cxn ang="0">
                    <a:pos x="52" y="0"/>
                  </a:cxn>
                  <a:cxn ang="0">
                    <a:pos x="49" y="2"/>
                  </a:cxn>
                  <a:cxn ang="0">
                    <a:pos x="46" y="2"/>
                  </a:cxn>
                  <a:cxn ang="0">
                    <a:pos x="42" y="3"/>
                  </a:cxn>
                  <a:cxn ang="0">
                    <a:pos x="36" y="3"/>
                  </a:cxn>
                  <a:cxn ang="0">
                    <a:pos x="32" y="5"/>
                  </a:cxn>
                  <a:cxn ang="0">
                    <a:pos x="29" y="5"/>
                  </a:cxn>
                  <a:cxn ang="0">
                    <a:pos x="26" y="7"/>
                  </a:cxn>
                  <a:cxn ang="0">
                    <a:pos x="23" y="7"/>
                  </a:cxn>
                  <a:cxn ang="0">
                    <a:pos x="19" y="8"/>
                  </a:cxn>
                  <a:cxn ang="0">
                    <a:pos x="13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5" y="12"/>
                  </a:cxn>
                  <a:cxn ang="0">
                    <a:pos x="5" y="15"/>
                  </a:cxn>
                  <a:cxn ang="0">
                    <a:pos x="5" y="12"/>
                  </a:cxn>
                  <a:cxn ang="0">
                    <a:pos x="0" y="13"/>
                  </a:cxn>
                  <a:cxn ang="0">
                    <a:pos x="5" y="15"/>
                  </a:cxn>
                  <a:cxn ang="0">
                    <a:pos x="5" y="12"/>
                  </a:cxn>
                </a:cxnLst>
                <a:rect l="0" t="0" r="r" b="b"/>
                <a:pathLst>
                  <a:path w="55" h="15">
                    <a:moveTo>
                      <a:pt x="5" y="12"/>
                    </a:moveTo>
                    <a:lnTo>
                      <a:pt x="5" y="15"/>
                    </a:lnTo>
                    <a:lnTo>
                      <a:pt x="8" y="15"/>
                    </a:lnTo>
                    <a:lnTo>
                      <a:pt x="11" y="13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7" y="7"/>
                    </a:lnTo>
                    <a:lnTo>
                      <a:pt x="42" y="7"/>
                    </a:lnTo>
                    <a:lnTo>
                      <a:pt x="46" y="5"/>
                    </a:lnTo>
                    <a:lnTo>
                      <a:pt x="49" y="5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49" y="2"/>
                    </a:lnTo>
                    <a:lnTo>
                      <a:pt x="46" y="2"/>
                    </a:lnTo>
                    <a:lnTo>
                      <a:pt x="42" y="3"/>
                    </a:lnTo>
                    <a:lnTo>
                      <a:pt x="36" y="3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6" y="7"/>
                    </a:lnTo>
                    <a:lnTo>
                      <a:pt x="23" y="7"/>
                    </a:lnTo>
                    <a:lnTo>
                      <a:pt x="19" y="8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5" y="12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8" name="Freeform 782"/>
              <p:cNvSpPr>
                <a:spLocks noChangeAspect="1"/>
              </p:cNvSpPr>
              <p:nvPr/>
            </p:nvSpPr>
            <p:spPr bwMode="auto">
              <a:xfrm>
                <a:off x="4911" y="2567"/>
                <a:ext cx="13" cy="16"/>
              </a:xfrm>
              <a:custGeom>
                <a:avLst/>
                <a:gdLst/>
                <a:ahLst/>
                <a:cxnLst>
                  <a:cxn ang="0">
                    <a:pos x="11" y="14"/>
                  </a:cxn>
                  <a:cxn ang="0">
                    <a:pos x="13" y="13"/>
                  </a:cxn>
                  <a:cxn ang="0">
                    <a:pos x="11" y="9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5" y="6"/>
                  </a:cxn>
                  <a:cxn ang="0">
                    <a:pos x="8" y="9"/>
                  </a:cxn>
                  <a:cxn ang="0">
                    <a:pos x="8" y="16"/>
                  </a:cxn>
                  <a:cxn ang="0">
                    <a:pos x="8" y="14"/>
                  </a:cxn>
                  <a:cxn ang="0">
                    <a:pos x="8" y="16"/>
                  </a:cxn>
                  <a:cxn ang="0">
                    <a:pos x="11" y="14"/>
                  </a:cxn>
                </a:cxnLst>
                <a:rect l="0" t="0" r="r" b="b"/>
                <a:pathLst>
                  <a:path w="13" h="16">
                    <a:moveTo>
                      <a:pt x="11" y="14"/>
                    </a:moveTo>
                    <a:lnTo>
                      <a:pt x="13" y="13"/>
                    </a:lnTo>
                    <a:lnTo>
                      <a:pt x="11" y="9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8" y="9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9" name="Freeform 783"/>
              <p:cNvSpPr>
                <a:spLocks noChangeAspect="1"/>
              </p:cNvSpPr>
              <p:nvPr/>
            </p:nvSpPr>
            <p:spPr bwMode="auto">
              <a:xfrm>
                <a:off x="4906" y="2581"/>
                <a:ext cx="18" cy="18"/>
              </a:xfrm>
              <a:custGeom>
                <a:avLst/>
                <a:gdLst/>
                <a:ahLst/>
                <a:cxnLst>
                  <a:cxn ang="0">
                    <a:pos x="1" y="18"/>
                  </a:cxn>
                  <a:cxn ang="0">
                    <a:pos x="3" y="18"/>
                  </a:cxn>
                  <a:cxn ang="0">
                    <a:pos x="6" y="17"/>
                  </a:cxn>
                  <a:cxn ang="0">
                    <a:pos x="10" y="15"/>
                  </a:cxn>
                  <a:cxn ang="0">
                    <a:pos x="13" y="13"/>
                  </a:cxn>
                  <a:cxn ang="0">
                    <a:pos x="16" y="12"/>
                  </a:cxn>
                  <a:cxn ang="0">
                    <a:pos x="18" y="8"/>
                  </a:cxn>
                  <a:cxn ang="0">
                    <a:pos x="18" y="5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13" y="10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5" y="13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18"/>
                  </a:cxn>
                </a:cxnLst>
                <a:rect l="0" t="0" r="r" b="b"/>
                <a:pathLst>
                  <a:path w="18" h="18">
                    <a:moveTo>
                      <a:pt x="1" y="18"/>
                    </a:moveTo>
                    <a:lnTo>
                      <a:pt x="3" y="18"/>
                    </a:lnTo>
                    <a:lnTo>
                      <a:pt x="6" y="17"/>
                    </a:lnTo>
                    <a:lnTo>
                      <a:pt x="10" y="15"/>
                    </a:lnTo>
                    <a:lnTo>
                      <a:pt x="13" y="13"/>
                    </a:lnTo>
                    <a:lnTo>
                      <a:pt x="16" y="12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6" y="0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3" y="10"/>
                    </a:lnTo>
                    <a:lnTo>
                      <a:pt x="11" y="10"/>
                    </a:lnTo>
                    <a:lnTo>
                      <a:pt x="8" y="12"/>
                    </a:lnTo>
                    <a:lnTo>
                      <a:pt x="5" y="13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0" name="Freeform 784"/>
              <p:cNvSpPr>
                <a:spLocks noChangeAspect="1"/>
              </p:cNvSpPr>
              <p:nvPr/>
            </p:nvSpPr>
            <p:spPr bwMode="auto">
              <a:xfrm>
                <a:off x="4865" y="2598"/>
                <a:ext cx="42" cy="11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1" y="11"/>
                  </a:cxn>
                  <a:cxn ang="0">
                    <a:pos x="6" y="9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21" y="6"/>
                  </a:cxn>
                  <a:cxn ang="0">
                    <a:pos x="26" y="5"/>
                  </a:cxn>
                  <a:cxn ang="0">
                    <a:pos x="31" y="5"/>
                  </a:cxn>
                  <a:cxn ang="0">
                    <a:pos x="36" y="3"/>
                  </a:cxn>
                  <a:cxn ang="0">
                    <a:pos x="42" y="1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1" y="1"/>
                  </a:cxn>
                  <a:cxn ang="0">
                    <a:pos x="26" y="1"/>
                  </a:cxn>
                  <a:cxn ang="0">
                    <a:pos x="21" y="3"/>
                  </a:cxn>
                  <a:cxn ang="0">
                    <a:pos x="16" y="5"/>
                  </a:cxn>
                  <a:cxn ang="0">
                    <a:pos x="11" y="5"/>
                  </a:cxn>
                  <a:cxn ang="0">
                    <a:pos x="6" y="6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3" y="9"/>
                  </a:cxn>
                </a:cxnLst>
                <a:rect l="0" t="0" r="r" b="b"/>
                <a:pathLst>
                  <a:path w="42" h="11">
                    <a:moveTo>
                      <a:pt x="3" y="9"/>
                    </a:moveTo>
                    <a:lnTo>
                      <a:pt x="1" y="11"/>
                    </a:lnTo>
                    <a:lnTo>
                      <a:pt x="6" y="9"/>
                    </a:lnTo>
                    <a:lnTo>
                      <a:pt x="11" y="8"/>
                    </a:lnTo>
                    <a:lnTo>
                      <a:pt x="16" y="8"/>
                    </a:lnTo>
                    <a:lnTo>
                      <a:pt x="21" y="6"/>
                    </a:lnTo>
                    <a:lnTo>
                      <a:pt x="26" y="5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2" y="1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6" y="5"/>
                    </a:lnTo>
                    <a:lnTo>
                      <a:pt x="11" y="5"/>
                    </a:lnTo>
                    <a:lnTo>
                      <a:pt x="6" y="6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1" name="Freeform 785"/>
              <p:cNvSpPr>
                <a:spLocks noChangeAspect="1"/>
              </p:cNvSpPr>
              <p:nvPr/>
            </p:nvSpPr>
            <p:spPr bwMode="auto">
              <a:xfrm>
                <a:off x="4827" y="2606"/>
                <a:ext cx="41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" y="21"/>
                  </a:cxn>
                  <a:cxn ang="0">
                    <a:pos x="5" y="18"/>
                  </a:cxn>
                  <a:cxn ang="0">
                    <a:pos x="10" y="16"/>
                  </a:cxn>
                  <a:cxn ang="0">
                    <a:pos x="16" y="15"/>
                  </a:cxn>
                  <a:cxn ang="0">
                    <a:pos x="21" y="13"/>
                  </a:cxn>
                  <a:cxn ang="0">
                    <a:pos x="26" y="11"/>
                  </a:cxn>
                  <a:cxn ang="0">
                    <a:pos x="33" y="10"/>
                  </a:cxn>
                  <a:cxn ang="0">
                    <a:pos x="41" y="1"/>
                  </a:cxn>
                  <a:cxn ang="0">
                    <a:pos x="38" y="0"/>
                  </a:cxn>
                  <a:cxn ang="0">
                    <a:pos x="31" y="6"/>
                  </a:cxn>
                  <a:cxn ang="0">
                    <a:pos x="26" y="8"/>
                  </a:cxn>
                  <a:cxn ang="0">
                    <a:pos x="20" y="10"/>
                  </a:cxn>
                  <a:cxn ang="0">
                    <a:pos x="15" y="11"/>
                  </a:cxn>
                  <a:cxn ang="0">
                    <a:pos x="10" y="13"/>
                  </a:cxn>
                  <a:cxn ang="0">
                    <a:pos x="5" y="15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41" h="21">
                    <a:moveTo>
                      <a:pt x="0" y="21"/>
                    </a:moveTo>
                    <a:lnTo>
                      <a:pt x="2" y="21"/>
                    </a:lnTo>
                    <a:lnTo>
                      <a:pt x="5" y="18"/>
                    </a:lnTo>
                    <a:lnTo>
                      <a:pt x="10" y="16"/>
                    </a:lnTo>
                    <a:lnTo>
                      <a:pt x="16" y="15"/>
                    </a:lnTo>
                    <a:lnTo>
                      <a:pt x="21" y="13"/>
                    </a:lnTo>
                    <a:lnTo>
                      <a:pt x="26" y="11"/>
                    </a:lnTo>
                    <a:lnTo>
                      <a:pt x="33" y="10"/>
                    </a:lnTo>
                    <a:lnTo>
                      <a:pt x="41" y="1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6" y="8"/>
                    </a:lnTo>
                    <a:lnTo>
                      <a:pt x="20" y="10"/>
                    </a:lnTo>
                    <a:lnTo>
                      <a:pt x="15" y="11"/>
                    </a:lnTo>
                    <a:lnTo>
                      <a:pt x="10" y="13"/>
                    </a:lnTo>
                    <a:lnTo>
                      <a:pt x="5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2" name="Freeform 786"/>
              <p:cNvSpPr>
                <a:spLocks noChangeAspect="1"/>
              </p:cNvSpPr>
              <p:nvPr/>
            </p:nvSpPr>
            <p:spPr bwMode="auto">
              <a:xfrm>
                <a:off x="4753" y="2616"/>
                <a:ext cx="74" cy="1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3"/>
                  </a:cxn>
                  <a:cxn ang="0">
                    <a:pos x="5" y="5"/>
                  </a:cxn>
                  <a:cxn ang="0">
                    <a:pos x="10" y="6"/>
                  </a:cxn>
                  <a:cxn ang="0">
                    <a:pos x="13" y="8"/>
                  </a:cxn>
                  <a:cxn ang="0">
                    <a:pos x="18" y="10"/>
                  </a:cxn>
                  <a:cxn ang="0">
                    <a:pos x="23" y="11"/>
                  </a:cxn>
                  <a:cxn ang="0">
                    <a:pos x="31" y="11"/>
                  </a:cxn>
                  <a:cxn ang="0">
                    <a:pos x="38" y="13"/>
                  </a:cxn>
                  <a:cxn ang="0">
                    <a:pos x="41" y="13"/>
                  </a:cxn>
                  <a:cxn ang="0">
                    <a:pos x="46" y="14"/>
                  </a:cxn>
                  <a:cxn ang="0">
                    <a:pos x="51" y="14"/>
                  </a:cxn>
                  <a:cxn ang="0">
                    <a:pos x="56" y="13"/>
                  </a:cxn>
                  <a:cxn ang="0">
                    <a:pos x="64" y="13"/>
                  </a:cxn>
                  <a:cxn ang="0">
                    <a:pos x="71" y="11"/>
                  </a:cxn>
                  <a:cxn ang="0">
                    <a:pos x="74" y="11"/>
                  </a:cxn>
                  <a:cxn ang="0">
                    <a:pos x="74" y="8"/>
                  </a:cxn>
                  <a:cxn ang="0">
                    <a:pos x="69" y="10"/>
                  </a:cxn>
                  <a:cxn ang="0">
                    <a:pos x="61" y="10"/>
                  </a:cxn>
                  <a:cxn ang="0">
                    <a:pos x="56" y="11"/>
                  </a:cxn>
                  <a:cxn ang="0">
                    <a:pos x="41" y="11"/>
                  </a:cxn>
                  <a:cxn ang="0">
                    <a:pos x="38" y="10"/>
                  </a:cxn>
                  <a:cxn ang="0">
                    <a:pos x="33" y="10"/>
                  </a:cxn>
                  <a:cxn ang="0">
                    <a:pos x="28" y="8"/>
                  </a:cxn>
                  <a:cxn ang="0">
                    <a:pos x="23" y="8"/>
                  </a:cxn>
                  <a:cxn ang="0">
                    <a:pos x="20" y="6"/>
                  </a:cxn>
                  <a:cxn ang="0">
                    <a:pos x="15" y="5"/>
                  </a:cxn>
                  <a:cxn ang="0">
                    <a:pos x="10" y="3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0" y="1"/>
                  </a:cxn>
                </a:cxnLst>
                <a:rect l="0" t="0" r="r" b="b"/>
                <a:pathLst>
                  <a:path w="74" h="14">
                    <a:moveTo>
                      <a:pt x="0" y="1"/>
                    </a:moveTo>
                    <a:lnTo>
                      <a:pt x="2" y="3"/>
                    </a:lnTo>
                    <a:lnTo>
                      <a:pt x="5" y="5"/>
                    </a:lnTo>
                    <a:lnTo>
                      <a:pt x="10" y="6"/>
                    </a:lnTo>
                    <a:lnTo>
                      <a:pt x="13" y="8"/>
                    </a:lnTo>
                    <a:lnTo>
                      <a:pt x="18" y="10"/>
                    </a:lnTo>
                    <a:lnTo>
                      <a:pt x="23" y="11"/>
                    </a:lnTo>
                    <a:lnTo>
                      <a:pt x="31" y="11"/>
                    </a:lnTo>
                    <a:lnTo>
                      <a:pt x="38" y="13"/>
                    </a:lnTo>
                    <a:lnTo>
                      <a:pt x="41" y="13"/>
                    </a:lnTo>
                    <a:lnTo>
                      <a:pt x="46" y="14"/>
                    </a:lnTo>
                    <a:lnTo>
                      <a:pt x="51" y="14"/>
                    </a:lnTo>
                    <a:lnTo>
                      <a:pt x="56" y="13"/>
                    </a:lnTo>
                    <a:lnTo>
                      <a:pt x="64" y="13"/>
                    </a:lnTo>
                    <a:lnTo>
                      <a:pt x="71" y="11"/>
                    </a:lnTo>
                    <a:lnTo>
                      <a:pt x="74" y="11"/>
                    </a:lnTo>
                    <a:lnTo>
                      <a:pt x="74" y="8"/>
                    </a:lnTo>
                    <a:lnTo>
                      <a:pt x="69" y="10"/>
                    </a:lnTo>
                    <a:lnTo>
                      <a:pt x="61" y="10"/>
                    </a:lnTo>
                    <a:lnTo>
                      <a:pt x="56" y="11"/>
                    </a:lnTo>
                    <a:lnTo>
                      <a:pt x="41" y="11"/>
                    </a:lnTo>
                    <a:lnTo>
                      <a:pt x="38" y="10"/>
                    </a:lnTo>
                    <a:lnTo>
                      <a:pt x="33" y="10"/>
                    </a:lnTo>
                    <a:lnTo>
                      <a:pt x="28" y="8"/>
                    </a:lnTo>
                    <a:lnTo>
                      <a:pt x="23" y="8"/>
                    </a:lnTo>
                    <a:lnTo>
                      <a:pt x="20" y="6"/>
                    </a:lnTo>
                    <a:lnTo>
                      <a:pt x="15" y="5"/>
                    </a:lnTo>
                    <a:lnTo>
                      <a:pt x="10" y="3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3" name="Freeform 787"/>
              <p:cNvSpPr>
                <a:spLocks noChangeAspect="1"/>
              </p:cNvSpPr>
              <p:nvPr/>
            </p:nvSpPr>
            <p:spPr bwMode="auto">
              <a:xfrm>
                <a:off x="4752" y="2565"/>
                <a:ext cx="5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3"/>
                  </a:cxn>
                  <a:cxn ang="0">
                    <a:pos x="1" y="52"/>
                  </a:cxn>
                  <a:cxn ang="0">
                    <a:pos x="5" y="52"/>
                  </a:cxn>
                  <a:cxn ang="0">
                    <a:pos x="5" y="26"/>
                  </a:cxn>
                  <a:cxn ang="0">
                    <a:pos x="3" y="13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52">
                    <a:moveTo>
                      <a:pt x="0" y="0"/>
                    </a:moveTo>
                    <a:lnTo>
                      <a:pt x="1" y="13"/>
                    </a:lnTo>
                    <a:lnTo>
                      <a:pt x="1" y="52"/>
                    </a:lnTo>
                    <a:lnTo>
                      <a:pt x="5" y="52"/>
                    </a:lnTo>
                    <a:lnTo>
                      <a:pt x="5" y="26"/>
                    </a:lnTo>
                    <a:lnTo>
                      <a:pt x="3" y="13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4" name="Freeform 788"/>
              <p:cNvSpPr>
                <a:spLocks noChangeAspect="1"/>
              </p:cNvSpPr>
              <p:nvPr/>
            </p:nvSpPr>
            <p:spPr bwMode="auto">
              <a:xfrm>
                <a:off x="4752" y="2548"/>
                <a:ext cx="41" cy="19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7" y="0"/>
                  </a:cxn>
                  <a:cxn ang="0">
                    <a:pos x="32" y="2"/>
                  </a:cxn>
                  <a:cxn ang="0">
                    <a:pos x="28" y="4"/>
                  </a:cxn>
                  <a:cxn ang="0">
                    <a:pos x="23" y="5"/>
                  </a:cxn>
                  <a:cxn ang="0">
                    <a:pos x="18" y="7"/>
                  </a:cxn>
                  <a:cxn ang="0">
                    <a:pos x="13" y="9"/>
                  </a:cxn>
                  <a:cxn ang="0">
                    <a:pos x="10" y="10"/>
                  </a:cxn>
                  <a:cxn ang="0">
                    <a:pos x="5" y="14"/>
                  </a:cxn>
                  <a:cxn ang="0">
                    <a:pos x="0" y="17"/>
                  </a:cxn>
                  <a:cxn ang="0">
                    <a:pos x="3" y="19"/>
                  </a:cxn>
                  <a:cxn ang="0">
                    <a:pos x="6" y="15"/>
                  </a:cxn>
                  <a:cxn ang="0">
                    <a:pos x="11" y="14"/>
                  </a:cxn>
                  <a:cxn ang="0">
                    <a:pos x="14" y="12"/>
                  </a:cxn>
                  <a:cxn ang="0">
                    <a:pos x="19" y="10"/>
                  </a:cxn>
                  <a:cxn ang="0">
                    <a:pos x="24" y="9"/>
                  </a:cxn>
                  <a:cxn ang="0">
                    <a:pos x="29" y="7"/>
                  </a:cxn>
                  <a:cxn ang="0">
                    <a:pos x="32" y="5"/>
                  </a:cxn>
                  <a:cxn ang="0">
                    <a:pos x="37" y="4"/>
                  </a:cxn>
                  <a:cxn ang="0">
                    <a:pos x="39" y="2"/>
                  </a:cxn>
                  <a:cxn ang="0">
                    <a:pos x="37" y="4"/>
                  </a:cxn>
                  <a:cxn ang="0">
                    <a:pos x="41" y="4"/>
                  </a:cxn>
                  <a:cxn ang="0">
                    <a:pos x="39" y="2"/>
                  </a:cxn>
                  <a:cxn ang="0">
                    <a:pos x="36" y="4"/>
                  </a:cxn>
                </a:cxnLst>
                <a:rect l="0" t="0" r="r" b="b"/>
                <a:pathLst>
                  <a:path w="41" h="19">
                    <a:moveTo>
                      <a:pt x="36" y="4"/>
                    </a:moveTo>
                    <a:lnTo>
                      <a:pt x="37" y="0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23" y="5"/>
                    </a:lnTo>
                    <a:lnTo>
                      <a:pt x="18" y="7"/>
                    </a:lnTo>
                    <a:lnTo>
                      <a:pt x="13" y="9"/>
                    </a:lnTo>
                    <a:lnTo>
                      <a:pt x="10" y="10"/>
                    </a:lnTo>
                    <a:lnTo>
                      <a:pt x="5" y="14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6" y="15"/>
                    </a:lnTo>
                    <a:lnTo>
                      <a:pt x="11" y="14"/>
                    </a:lnTo>
                    <a:lnTo>
                      <a:pt x="14" y="12"/>
                    </a:lnTo>
                    <a:lnTo>
                      <a:pt x="19" y="10"/>
                    </a:lnTo>
                    <a:lnTo>
                      <a:pt x="24" y="9"/>
                    </a:lnTo>
                    <a:lnTo>
                      <a:pt x="29" y="7"/>
                    </a:lnTo>
                    <a:lnTo>
                      <a:pt x="32" y="5"/>
                    </a:lnTo>
                    <a:lnTo>
                      <a:pt x="37" y="4"/>
                    </a:lnTo>
                    <a:lnTo>
                      <a:pt x="39" y="2"/>
                    </a:lnTo>
                    <a:lnTo>
                      <a:pt x="37" y="4"/>
                    </a:lnTo>
                    <a:lnTo>
                      <a:pt x="41" y="4"/>
                    </a:lnTo>
                    <a:lnTo>
                      <a:pt x="39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5" name="Freeform 789"/>
              <p:cNvSpPr>
                <a:spLocks noChangeAspect="1"/>
              </p:cNvSpPr>
              <p:nvPr/>
            </p:nvSpPr>
            <p:spPr bwMode="auto">
              <a:xfrm>
                <a:off x="4780" y="2545"/>
                <a:ext cx="11" cy="7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8" y="5"/>
                  </a:cxn>
                  <a:cxn ang="0">
                    <a:pos x="8" y="7"/>
                  </a:cxn>
                  <a:cxn ang="0">
                    <a:pos x="11" y="5"/>
                  </a:cxn>
                  <a:cxn ang="0">
                    <a:pos x="8" y="2"/>
                  </a:cxn>
                  <a:cxn ang="0">
                    <a:pos x="3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5"/>
                  </a:cxn>
                </a:cxnLst>
                <a:rect l="0" t="0" r="r" b="b"/>
                <a:pathLst>
                  <a:path w="11" h="7">
                    <a:moveTo>
                      <a:pt x="1" y="5"/>
                    </a:moveTo>
                    <a:lnTo>
                      <a:pt x="8" y="5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8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6" name="Freeform 790"/>
              <p:cNvSpPr>
                <a:spLocks noChangeAspect="1"/>
              </p:cNvSpPr>
              <p:nvPr/>
            </p:nvSpPr>
            <p:spPr bwMode="auto">
              <a:xfrm>
                <a:off x="4765" y="2545"/>
                <a:ext cx="16" cy="7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16" y="5"/>
                  </a:cxn>
                  <a:cxn ang="0">
                    <a:pos x="15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1" y="7"/>
                  </a:cxn>
                </a:cxnLst>
                <a:rect l="0" t="0" r="r" b="b"/>
                <a:pathLst>
                  <a:path w="16" h="7">
                    <a:moveTo>
                      <a:pt x="1" y="7"/>
                    </a:moveTo>
                    <a:lnTo>
                      <a:pt x="3" y="7"/>
                    </a:lnTo>
                    <a:lnTo>
                      <a:pt x="3" y="5"/>
                    </a:lnTo>
                    <a:lnTo>
                      <a:pt x="16" y="5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7" name="Freeform 791"/>
              <p:cNvSpPr>
                <a:spLocks noChangeAspect="1"/>
              </p:cNvSpPr>
              <p:nvPr/>
            </p:nvSpPr>
            <p:spPr bwMode="auto">
              <a:xfrm>
                <a:off x="4701" y="2548"/>
                <a:ext cx="65" cy="15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3" y="15"/>
                  </a:cxn>
                  <a:cxn ang="0">
                    <a:pos x="8" y="14"/>
                  </a:cxn>
                  <a:cxn ang="0">
                    <a:pos x="11" y="12"/>
                  </a:cxn>
                  <a:cxn ang="0">
                    <a:pos x="15" y="12"/>
                  </a:cxn>
                  <a:cxn ang="0">
                    <a:pos x="18" y="10"/>
                  </a:cxn>
                  <a:cxn ang="0">
                    <a:pos x="23" y="10"/>
                  </a:cxn>
                  <a:cxn ang="0">
                    <a:pos x="26" y="9"/>
                  </a:cxn>
                  <a:cxn ang="0">
                    <a:pos x="29" y="9"/>
                  </a:cxn>
                  <a:cxn ang="0">
                    <a:pos x="34" y="7"/>
                  </a:cxn>
                  <a:cxn ang="0">
                    <a:pos x="49" y="7"/>
                  </a:cxn>
                  <a:cxn ang="0">
                    <a:pos x="54" y="5"/>
                  </a:cxn>
                  <a:cxn ang="0">
                    <a:pos x="62" y="5"/>
                  </a:cxn>
                  <a:cxn ang="0">
                    <a:pos x="65" y="4"/>
                  </a:cxn>
                  <a:cxn ang="0">
                    <a:pos x="65" y="0"/>
                  </a:cxn>
                  <a:cxn ang="0">
                    <a:pos x="62" y="2"/>
                  </a:cxn>
                  <a:cxn ang="0">
                    <a:pos x="54" y="2"/>
                  </a:cxn>
                  <a:cxn ang="0">
                    <a:pos x="49" y="4"/>
                  </a:cxn>
                  <a:cxn ang="0">
                    <a:pos x="38" y="4"/>
                  </a:cxn>
                  <a:cxn ang="0">
                    <a:pos x="34" y="5"/>
                  </a:cxn>
                  <a:cxn ang="0">
                    <a:pos x="26" y="5"/>
                  </a:cxn>
                  <a:cxn ang="0">
                    <a:pos x="21" y="7"/>
                  </a:cxn>
                  <a:cxn ang="0">
                    <a:pos x="18" y="7"/>
                  </a:cxn>
                  <a:cxn ang="0">
                    <a:pos x="15" y="9"/>
                  </a:cxn>
                  <a:cxn ang="0">
                    <a:pos x="10" y="9"/>
                  </a:cxn>
                  <a:cxn ang="0">
                    <a:pos x="6" y="10"/>
                  </a:cxn>
                  <a:cxn ang="0">
                    <a:pos x="3" y="12"/>
                  </a:cxn>
                  <a:cxn ang="0">
                    <a:pos x="2" y="15"/>
                  </a:cxn>
                  <a:cxn ang="0">
                    <a:pos x="3" y="12"/>
                  </a:cxn>
                  <a:cxn ang="0">
                    <a:pos x="0" y="14"/>
                  </a:cxn>
                  <a:cxn ang="0">
                    <a:pos x="2" y="15"/>
                  </a:cxn>
                  <a:cxn ang="0">
                    <a:pos x="5" y="14"/>
                  </a:cxn>
                </a:cxnLst>
                <a:rect l="0" t="0" r="r" b="b"/>
                <a:pathLst>
                  <a:path w="65" h="15">
                    <a:moveTo>
                      <a:pt x="5" y="14"/>
                    </a:moveTo>
                    <a:lnTo>
                      <a:pt x="3" y="15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5" y="12"/>
                    </a:lnTo>
                    <a:lnTo>
                      <a:pt x="18" y="10"/>
                    </a:lnTo>
                    <a:lnTo>
                      <a:pt x="23" y="10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34" y="7"/>
                    </a:lnTo>
                    <a:lnTo>
                      <a:pt x="49" y="7"/>
                    </a:lnTo>
                    <a:lnTo>
                      <a:pt x="54" y="5"/>
                    </a:lnTo>
                    <a:lnTo>
                      <a:pt x="62" y="5"/>
                    </a:lnTo>
                    <a:lnTo>
                      <a:pt x="65" y="4"/>
                    </a:lnTo>
                    <a:lnTo>
                      <a:pt x="65" y="0"/>
                    </a:lnTo>
                    <a:lnTo>
                      <a:pt x="62" y="2"/>
                    </a:lnTo>
                    <a:lnTo>
                      <a:pt x="54" y="2"/>
                    </a:lnTo>
                    <a:lnTo>
                      <a:pt x="49" y="4"/>
                    </a:lnTo>
                    <a:lnTo>
                      <a:pt x="38" y="4"/>
                    </a:lnTo>
                    <a:lnTo>
                      <a:pt x="34" y="5"/>
                    </a:lnTo>
                    <a:lnTo>
                      <a:pt x="26" y="5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6" y="10"/>
                    </a:lnTo>
                    <a:lnTo>
                      <a:pt x="3" y="12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" name="Freeform 792"/>
              <p:cNvSpPr>
                <a:spLocks noChangeAspect="1"/>
              </p:cNvSpPr>
              <p:nvPr/>
            </p:nvSpPr>
            <p:spPr bwMode="auto">
              <a:xfrm>
                <a:off x="4703" y="2562"/>
                <a:ext cx="14" cy="14"/>
              </a:xfrm>
              <a:custGeom>
                <a:avLst/>
                <a:gdLst/>
                <a:ahLst/>
                <a:cxnLst>
                  <a:cxn ang="0">
                    <a:pos x="14" y="14"/>
                  </a:cxn>
                  <a:cxn ang="0">
                    <a:pos x="13" y="11"/>
                  </a:cxn>
                  <a:cxn ang="0">
                    <a:pos x="13" y="9"/>
                  </a:cxn>
                  <a:cxn ang="0">
                    <a:pos x="11" y="8"/>
                  </a:cxn>
                  <a:cxn ang="0">
                    <a:pos x="8" y="6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9" y="11"/>
                  </a:cxn>
                  <a:cxn ang="0">
                    <a:pos x="9" y="13"/>
                  </a:cxn>
                  <a:cxn ang="0">
                    <a:pos x="11" y="14"/>
                  </a:cxn>
                  <a:cxn ang="0">
                    <a:pos x="11" y="13"/>
                  </a:cxn>
                  <a:cxn ang="0">
                    <a:pos x="14" y="14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13" y="11"/>
                    </a:lnTo>
                    <a:lnTo>
                      <a:pt x="13" y="9"/>
                    </a:lnTo>
                    <a:lnTo>
                      <a:pt x="11" y="8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9" name="Freeform 793"/>
              <p:cNvSpPr>
                <a:spLocks noChangeAspect="1"/>
              </p:cNvSpPr>
              <p:nvPr/>
            </p:nvSpPr>
            <p:spPr bwMode="auto">
              <a:xfrm>
                <a:off x="4681" y="2575"/>
                <a:ext cx="36" cy="19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4" y="19"/>
                  </a:cxn>
                  <a:cxn ang="0">
                    <a:pos x="5" y="16"/>
                  </a:cxn>
                  <a:cxn ang="0">
                    <a:pos x="8" y="14"/>
                  </a:cxn>
                  <a:cxn ang="0">
                    <a:pos x="13" y="13"/>
                  </a:cxn>
                  <a:cxn ang="0">
                    <a:pos x="18" y="11"/>
                  </a:cxn>
                  <a:cxn ang="0">
                    <a:pos x="23" y="11"/>
                  </a:cxn>
                  <a:cxn ang="0">
                    <a:pos x="28" y="10"/>
                  </a:cxn>
                  <a:cxn ang="0">
                    <a:pos x="33" y="6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30" y="5"/>
                  </a:cxn>
                  <a:cxn ang="0">
                    <a:pos x="26" y="6"/>
                  </a:cxn>
                  <a:cxn ang="0">
                    <a:pos x="23" y="8"/>
                  </a:cxn>
                  <a:cxn ang="0">
                    <a:pos x="18" y="8"/>
                  </a:cxn>
                  <a:cxn ang="0">
                    <a:pos x="12" y="10"/>
                  </a:cxn>
                  <a:cxn ang="0">
                    <a:pos x="8" y="11"/>
                  </a:cxn>
                  <a:cxn ang="0">
                    <a:pos x="4" y="13"/>
                  </a:cxn>
                  <a:cxn ang="0">
                    <a:pos x="0" y="18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4" y="19"/>
                  </a:cxn>
                  <a:cxn ang="0">
                    <a:pos x="2" y="19"/>
                  </a:cxn>
                </a:cxnLst>
                <a:rect l="0" t="0" r="r" b="b"/>
                <a:pathLst>
                  <a:path w="36" h="19">
                    <a:moveTo>
                      <a:pt x="2" y="19"/>
                    </a:moveTo>
                    <a:lnTo>
                      <a:pt x="4" y="19"/>
                    </a:lnTo>
                    <a:lnTo>
                      <a:pt x="5" y="16"/>
                    </a:lnTo>
                    <a:lnTo>
                      <a:pt x="8" y="14"/>
                    </a:lnTo>
                    <a:lnTo>
                      <a:pt x="13" y="13"/>
                    </a:lnTo>
                    <a:lnTo>
                      <a:pt x="18" y="11"/>
                    </a:lnTo>
                    <a:lnTo>
                      <a:pt x="23" y="11"/>
                    </a:lnTo>
                    <a:lnTo>
                      <a:pt x="28" y="10"/>
                    </a:lnTo>
                    <a:lnTo>
                      <a:pt x="33" y="6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6" y="6"/>
                    </a:lnTo>
                    <a:lnTo>
                      <a:pt x="23" y="8"/>
                    </a:lnTo>
                    <a:lnTo>
                      <a:pt x="18" y="8"/>
                    </a:lnTo>
                    <a:lnTo>
                      <a:pt x="12" y="10"/>
                    </a:lnTo>
                    <a:lnTo>
                      <a:pt x="8" y="11"/>
                    </a:lnTo>
                    <a:lnTo>
                      <a:pt x="4" y="13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0" name="Freeform 794"/>
              <p:cNvSpPr>
                <a:spLocks noChangeAspect="1"/>
              </p:cNvSpPr>
              <p:nvPr/>
            </p:nvSpPr>
            <p:spPr bwMode="auto">
              <a:xfrm>
                <a:off x="4639" y="2591"/>
                <a:ext cx="44" cy="15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1" y="15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9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23" y="10"/>
                  </a:cxn>
                  <a:cxn ang="0">
                    <a:pos x="26" y="8"/>
                  </a:cxn>
                  <a:cxn ang="0">
                    <a:pos x="34" y="8"/>
                  </a:cxn>
                  <a:cxn ang="0">
                    <a:pos x="36" y="7"/>
                  </a:cxn>
                  <a:cxn ang="0">
                    <a:pos x="39" y="5"/>
                  </a:cxn>
                  <a:cxn ang="0">
                    <a:pos x="42" y="5"/>
                  </a:cxn>
                  <a:cxn ang="0">
                    <a:pos x="44" y="3"/>
                  </a:cxn>
                  <a:cxn ang="0">
                    <a:pos x="44" y="0"/>
                  </a:cxn>
                  <a:cxn ang="0">
                    <a:pos x="41" y="2"/>
                  </a:cxn>
                  <a:cxn ang="0">
                    <a:pos x="39" y="2"/>
                  </a:cxn>
                  <a:cxn ang="0">
                    <a:pos x="36" y="3"/>
                  </a:cxn>
                  <a:cxn ang="0">
                    <a:pos x="32" y="3"/>
                  </a:cxn>
                  <a:cxn ang="0">
                    <a:pos x="31" y="5"/>
                  </a:cxn>
                  <a:cxn ang="0">
                    <a:pos x="26" y="5"/>
                  </a:cxn>
                  <a:cxn ang="0">
                    <a:pos x="23" y="7"/>
                  </a:cxn>
                  <a:cxn ang="0">
                    <a:pos x="19" y="7"/>
                  </a:cxn>
                  <a:cxn ang="0">
                    <a:pos x="16" y="8"/>
                  </a:cxn>
                  <a:cxn ang="0">
                    <a:pos x="9" y="8"/>
                  </a:cxn>
                  <a:cxn ang="0">
                    <a:pos x="6" y="10"/>
                  </a:cxn>
                  <a:cxn ang="0">
                    <a:pos x="5" y="10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3" y="13"/>
                  </a:cxn>
                </a:cxnLst>
                <a:rect l="0" t="0" r="r" b="b"/>
                <a:pathLst>
                  <a:path w="44" h="15">
                    <a:moveTo>
                      <a:pt x="3" y="13"/>
                    </a:moveTo>
                    <a:lnTo>
                      <a:pt x="1" y="15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23" y="10"/>
                    </a:lnTo>
                    <a:lnTo>
                      <a:pt x="26" y="8"/>
                    </a:lnTo>
                    <a:lnTo>
                      <a:pt x="34" y="8"/>
                    </a:lnTo>
                    <a:lnTo>
                      <a:pt x="36" y="7"/>
                    </a:lnTo>
                    <a:lnTo>
                      <a:pt x="39" y="5"/>
                    </a:lnTo>
                    <a:lnTo>
                      <a:pt x="42" y="5"/>
                    </a:lnTo>
                    <a:lnTo>
                      <a:pt x="44" y="3"/>
                    </a:lnTo>
                    <a:lnTo>
                      <a:pt x="44" y="0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6" y="3"/>
                    </a:lnTo>
                    <a:lnTo>
                      <a:pt x="32" y="3"/>
                    </a:lnTo>
                    <a:lnTo>
                      <a:pt x="31" y="5"/>
                    </a:lnTo>
                    <a:lnTo>
                      <a:pt x="26" y="5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6" y="8"/>
                    </a:lnTo>
                    <a:lnTo>
                      <a:pt x="9" y="8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1" name="Freeform 795"/>
              <p:cNvSpPr>
                <a:spLocks noChangeAspect="1"/>
              </p:cNvSpPr>
              <p:nvPr/>
            </p:nvSpPr>
            <p:spPr bwMode="auto">
              <a:xfrm>
                <a:off x="4591" y="2603"/>
                <a:ext cx="51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3" y="14"/>
                  </a:cxn>
                  <a:cxn ang="0">
                    <a:pos x="25" y="14"/>
                  </a:cxn>
                  <a:cxn ang="0">
                    <a:pos x="28" y="13"/>
                  </a:cxn>
                  <a:cxn ang="0">
                    <a:pos x="35" y="13"/>
                  </a:cxn>
                  <a:cxn ang="0">
                    <a:pos x="36" y="11"/>
                  </a:cxn>
                  <a:cxn ang="0">
                    <a:pos x="39" y="9"/>
                  </a:cxn>
                  <a:cxn ang="0">
                    <a:pos x="43" y="8"/>
                  </a:cxn>
                  <a:cxn ang="0">
                    <a:pos x="46" y="6"/>
                  </a:cxn>
                  <a:cxn ang="0">
                    <a:pos x="51" y="1"/>
                  </a:cxn>
                  <a:cxn ang="0">
                    <a:pos x="48" y="0"/>
                  </a:cxn>
                  <a:cxn ang="0">
                    <a:pos x="46" y="1"/>
                  </a:cxn>
                  <a:cxn ang="0">
                    <a:pos x="44" y="4"/>
                  </a:cxn>
                  <a:cxn ang="0">
                    <a:pos x="41" y="6"/>
                  </a:cxn>
                  <a:cxn ang="0">
                    <a:pos x="39" y="6"/>
                  </a:cxn>
                  <a:cxn ang="0">
                    <a:pos x="36" y="8"/>
                  </a:cxn>
                  <a:cxn ang="0">
                    <a:pos x="33" y="8"/>
                  </a:cxn>
                  <a:cxn ang="0">
                    <a:pos x="30" y="9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8" y="11"/>
                  </a:cxn>
                  <a:cxn ang="0">
                    <a:pos x="3" y="13"/>
                  </a:cxn>
                  <a:cxn ang="0">
                    <a:pos x="0" y="13"/>
                  </a:cxn>
                  <a:cxn ang="0">
                    <a:pos x="2" y="13"/>
                  </a:cxn>
                  <a:cxn ang="0">
                    <a:pos x="0" y="16"/>
                  </a:cxn>
                </a:cxnLst>
                <a:rect l="0" t="0" r="r" b="b"/>
                <a:pathLst>
                  <a:path w="51" h="16">
                    <a:moveTo>
                      <a:pt x="0" y="16"/>
                    </a:moveTo>
                    <a:lnTo>
                      <a:pt x="3" y="14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5" y="13"/>
                    </a:lnTo>
                    <a:lnTo>
                      <a:pt x="36" y="11"/>
                    </a:lnTo>
                    <a:lnTo>
                      <a:pt x="39" y="9"/>
                    </a:lnTo>
                    <a:lnTo>
                      <a:pt x="43" y="8"/>
                    </a:lnTo>
                    <a:lnTo>
                      <a:pt x="46" y="6"/>
                    </a:lnTo>
                    <a:lnTo>
                      <a:pt x="51" y="1"/>
                    </a:lnTo>
                    <a:lnTo>
                      <a:pt x="48" y="0"/>
                    </a:lnTo>
                    <a:lnTo>
                      <a:pt x="46" y="1"/>
                    </a:lnTo>
                    <a:lnTo>
                      <a:pt x="44" y="4"/>
                    </a:lnTo>
                    <a:lnTo>
                      <a:pt x="41" y="6"/>
                    </a:lnTo>
                    <a:lnTo>
                      <a:pt x="39" y="6"/>
                    </a:lnTo>
                    <a:lnTo>
                      <a:pt x="36" y="8"/>
                    </a:lnTo>
                    <a:lnTo>
                      <a:pt x="33" y="8"/>
                    </a:lnTo>
                    <a:lnTo>
                      <a:pt x="30" y="9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8" y="11"/>
                    </a:lnTo>
                    <a:lnTo>
                      <a:pt x="3" y="13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2" name="Freeform 796"/>
              <p:cNvSpPr>
                <a:spLocks noChangeAspect="1"/>
              </p:cNvSpPr>
              <p:nvPr/>
            </p:nvSpPr>
            <p:spPr bwMode="auto">
              <a:xfrm>
                <a:off x="4557" y="2606"/>
                <a:ext cx="36" cy="1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3"/>
                  </a:cxn>
                  <a:cxn ang="0">
                    <a:pos x="5" y="5"/>
                  </a:cxn>
                  <a:cxn ang="0">
                    <a:pos x="8" y="6"/>
                  </a:cxn>
                  <a:cxn ang="0">
                    <a:pos x="13" y="8"/>
                  </a:cxn>
                  <a:cxn ang="0">
                    <a:pos x="18" y="8"/>
                  </a:cxn>
                  <a:cxn ang="0">
                    <a:pos x="23" y="10"/>
                  </a:cxn>
                  <a:cxn ang="0">
                    <a:pos x="26" y="11"/>
                  </a:cxn>
                  <a:cxn ang="0">
                    <a:pos x="31" y="11"/>
                  </a:cxn>
                  <a:cxn ang="0">
                    <a:pos x="34" y="13"/>
                  </a:cxn>
                  <a:cxn ang="0">
                    <a:pos x="36" y="10"/>
                  </a:cxn>
                  <a:cxn ang="0">
                    <a:pos x="31" y="8"/>
                  </a:cxn>
                  <a:cxn ang="0">
                    <a:pos x="26" y="6"/>
                  </a:cxn>
                  <a:cxn ang="0">
                    <a:pos x="23" y="6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0" y="3"/>
                  </a:cxn>
                  <a:cxn ang="0">
                    <a:pos x="6" y="1"/>
                  </a:cxn>
                  <a:cxn ang="0">
                    <a:pos x="1" y="0"/>
                  </a:cxn>
                  <a:cxn ang="0">
                    <a:pos x="1" y="3"/>
                  </a:cxn>
                </a:cxnLst>
                <a:rect l="0" t="0" r="r" b="b"/>
                <a:pathLst>
                  <a:path w="36" h="13">
                    <a:moveTo>
                      <a:pt x="1" y="3"/>
                    </a:moveTo>
                    <a:lnTo>
                      <a:pt x="0" y="3"/>
                    </a:lnTo>
                    <a:lnTo>
                      <a:pt x="5" y="5"/>
                    </a:lnTo>
                    <a:lnTo>
                      <a:pt x="8" y="6"/>
                    </a:lnTo>
                    <a:lnTo>
                      <a:pt x="13" y="8"/>
                    </a:lnTo>
                    <a:lnTo>
                      <a:pt x="18" y="8"/>
                    </a:lnTo>
                    <a:lnTo>
                      <a:pt x="23" y="10"/>
                    </a:lnTo>
                    <a:lnTo>
                      <a:pt x="26" y="11"/>
                    </a:lnTo>
                    <a:lnTo>
                      <a:pt x="31" y="11"/>
                    </a:lnTo>
                    <a:lnTo>
                      <a:pt x="34" y="13"/>
                    </a:lnTo>
                    <a:lnTo>
                      <a:pt x="36" y="10"/>
                    </a:lnTo>
                    <a:lnTo>
                      <a:pt x="31" y="8"/>
                    </a:lnTo>
                    <a:lnTo>
                      <a:pt x="26" y="6"/>
                    </a:lnTo>
                    <a:lnTo>
                      <a:pt x="23" y="6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0" y="3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3" name="Freeform 797"/>
              <p:cNvSpPr>
                <a:spLocks noChangeAspect="1"/>
              </p:cNvSpPr>
              <p:nvPr/>
            </p:nvSpPr>
            <p:spPr bwMode="auto">
              <a:xfrm>
                <a:off x="4539" y="2599"/>
                <a:ext cx="1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3" y="5"/>
                  </a:cxn>
                  <a:cxn ang="0">
                    <a:pos x="6" y="7"/>
                  </a:cxn>
                  <a:cxn ang="0">
                    <a:pos x="10" y="7"/>
                  </a:cxn>
                  <a:cxn ang="0">
                    <a:pos x="11" y="8"/>
                  </a:cxn>
                  <a:cxn ang="0">
                    <a:pos x="14" y="8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19" y="7"/>
                  </a:cxn>
                  <a:cxn ang="0">
                    <a:pos x="18" y="7"/>
                  </a:cxn>
                  <a:cxn ang="0">
                    <a:pos x="14" y="5"/>
                  </a:cxn>
                  <a:cxn ang="0">
                    <a:pos x="13" y="5"/>
                  </a:cxn>
                  <a:cxn ang="0">
                    <a:pos x="10" y="4"/>
                  </a:cxn>
                  <a:cxn ang="0">
                    <a:pos x="8" y="4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9" h="10">
                    <a:moveTo>
                      <a:pt x="0" y="0"/>
                    </a:moveTo>
                    <a:lnTo>
                      <a:pt x="1" y="4"/>
                    </a:lnTo>
                    <a:lnTo>
                      <a:pt x="3" y="5"/>
                    </a:lnTo>
                    <a:lnTo>
                      <a:pt x="6" y="7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4" name="Freeform 798"/>
              <p:cNvSpPr>
                <a:spLocks noChangeAspect="1"/>
              </p:cNvSpPr>
              <p:nvPr/>
            </p:nvSpPr>
            <p:spPr bwMode="auto">
              <a:xfrm>
                <a:off x="4535" y="2557"/>
                <a:ext cx="7" cy="42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1"/>
                  </a:cxn>
                  <a:cxn ang="0">
                    <a:pos x="2" y="11"/>
                  </a:cxn>
                  <a:cxn ang="0">
                    <a:pos x="2" y="32"/>
                  </a:cxn>
                  <a:cxn ang="0">
                    <a:pos x="4" y="42"/>
                  </a:cxn>
                  <a:cxn ang="0">
                    <a:pos x="7" y="42"/>
                  </a:cxn>
                  <a:cxn ang="0">
                    <a:pos x="5" y="32"/>
                  </a:cxn>
                  <a:cxn ang="0">
                    <a:pos x="5" y="1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2" y="3"/>
                  </a:cxn>
                </a:cxnLst>
                <a:rect l="0" t="0" r="r" b="b"/>
                <a:pathLst>
                  <a:path w="7" h="42">
                    <a:moveTo>
                      <a:pt x="2" y="3"/>
                    </a:moveTo>
                    <a:lnTo>
                      <a:pt x="0" y="1"/>
                    </a:lnTo>
                    <a:lnTo>
                      <a:pt x="2" y="11"/>
                    </a:lnTo>
                    <a:lnTo>
                      <a:pt x="2" y="32"/>
                    </a:lnTo>
                    <a:lnTo>
                      <a:pt x="4" y="42"/>
                    </a:lnTo>
                    <a:lnTo>
                      <a:pt x="7" y="42"/>
                    </a:lnTo>
                    <a:lnTo>
                      <a:pt x="5" y="32"/>
                    </a:lnTo>
                    <a:lnTo>
                      <a:pt x="5" y="1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5" name="Freeform 799"/>
              <p:cNvSpPr>
                <a:spLocks noChangeAspect="1"/>
              </p:cNvSpPr>
              <p:nvPr/>
            </p:nvSpPr>
            <p:spPr bwMode="auto">
              <a:xfrm>
                <a:off x="4408" y="2545"/>
                <a:ext cx="129" cy="1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5"/>
                  </a:cxn>
                  <a:cxn ang="0">
                    <a:pos x="57" y="5"/>
                  </a:cxn>
                  <a:cxn ang="0">
                    <a:pos x="65" y="7"/>
                  </a:cxn>
                  <a:cxn ang="0">
                    <a:pos x="73" y="7"/>
                  </a:cxn>
                  <a:cxn ang="0">
                    <a:pos x="82" y="8"/>
                  </a:cxn>
                  <a:cxn ang="0">
                    <a:pos x="90" y="8"/>
                  </a:cxn>
                  <a:cxn ang="0">
                    <a:pos x="96" y="10"/>
                  </a:cxn>
                  <a:cxn ang="0">
                    <a:pos x="105" y="10"/>
                  </a:cxn>
                  <a:cxn ang="0">
                    <a:pos x="113" y="12"/>
                  </a:cxn>
                  <a:cxn ang="0">
                    <a:pos x="121" y="13"/>
                  </a:cxn>
                  <a:cxn ang="0">
                    <a:pos x="129" y="15"/>
                  </a:cxn>
                  <a:cxn ang="0">
                    <a:pos x="129" y="12"/>
                  </a:cxn>
                  <a:cxn ang="0">
                    <a:pos x="121" y="10"/>
                  </a:cxn>
                  <a:cxn ang="0">
                    <a:pos x="113" y="10"/>
                  </a:cxn>
                  <a:cxn ang="0">
                    <a:pos x="105" y="8"/>
                  </a:cxn>
                  <a:cxn ang="0">
                    <a:pos x="98" y="7"/>
                  </a:cxn>
                  <a:cxn ang="0">
                    <a:pos x="90" y="5"/>
                  </a:cxn>
                  <a:cxn ang="0">
                    <a:pos x="82" y="5"/>
                  </a:cxn>
                  <a:cxn ang="0">
                    <a:pos x="73" y="3"/>
                  </a:cxn>
                  <a:cxn ang="0">
                    <a:pos x="65" y="3"/>
                  </a:cxn>
                  <a:cxn ang="0">
                    <a:pos x="57" y="2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8" y="2"/>
                  </a:cxn>
                  <a:cxn ang="0">
                    <a:pos x="0" y="3"/>
                  </a:cxn>
                  <a:cxn ang="0">
                    <a:pos x="0" y="7"/>
                  </a:cxn>
                </a:cxnLst>
                <a:rect l="0" t="0" r="r" b="b"/>
                <a:pathLst>
                  <a:path w="129" h="15">
                    <a:moveTo>
                      <a:pt x="0" y="7"/>
                    </a:moveTo>
                    <a:lnTo>
                      <a:pt x="8" y="5"/>
                    </a:lnTo>
                    <a:lnTo>
                      <a:pt x="57" y="5"/>
                    </a:lnTo>
                    <a:lnTo>
                      <a:pt x="65" y="7"/>
                    </a:lnTo>
                    <a:lnTo>
                      <a:pt x="73" y="7"/>
                    </a:lnTo>
                    <a:lnTo>
                      <a:pt x="82" y="8"/>
                    </a:lnTo>
                    <a:lnTo>
                      <a:pt x="90" y="8"/>
                    </a:lnTo>
                    <a:lnTo>
                      <a:pt x="96" y="10"/>
                    </a:lnTo>
                    <a:lnTo>
                      <a:pt x="105" y="10"/>
                    </a:lnTo>
                    <a:lnTo>
                      <a:pt x="113" y="12"/>
                    </a:lnTo>
                    <a:lnTo>
                      <a:pt x="121" y="13"/>
                    </a:lnTo>
                    <a:lnTo>
                      <a:pt x="129" y="15"/>
                    </a:lnTo>
                    <a:lnTo>
                      <a:pt x="129" y="12"/>
                    </a:lnTo>
                    <a:lnTo>
                      <a:pt x="121" y="10"/>
                    </a:lnTo>
                    <a:lnTo>
                      <a:pt x="113" y="10"/>
                    </a:lnTo>
                    <a:lnTo>
                      <a:pt x="105" y="8"/>
                    </a:lnTo>
                    <a:lnTo>
                      <a:pt x="98" y="7"/>
                    </a:lnTo>
                    <a:lnTo>
                      <a:pt x="90" y="5"/>
                    </a:lnTo>
                    <a:lnTo>
                      <a:pt x="82" y="5"/>
                    </a:lnTo>
                    <a:lnTo>
                      <a:pt x="73" y="3"/>
                    </a:lnTo>
                    <a:lnTo>
                      <a:pt x="65" y="3"/>
                    </a:lnTo>
                    <a:lnTo>
                      <a:pt x="57" y="2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24" y="2"/>
                    </a:lnTo>
                    <a:lnTo>
                      <a:pt x="8" y="2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6" name="Freeform 800"/>
              <p:cNvSpPr>
                <a:spLocks noChangeAspect="1"/>
              </p:cNvSpPr>
              <p:nvPr/>
            </p:nvSpPr>
            <p:spPr bwMode="auto">
              <a:xfrm>
                <a:off x="4170" y="2522"/>
                <a:ext cx="238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7" y="5"/>
                  </a:cxn>
                  <a:cxn ang="0">
                    <a:pos x="15" y="8"/>
                  </a:cxn>
                  <a:cxn ang="0">
                    <a:pos x="21" y="10"/>
                  </a:cxn>
                  <a:cxn ang="0">
                    <a:pos x="28" y="12"/>
                  </a:cxn>
                  <a:cxn ang="0">
                    <a:pos x="35" y="13"/>
                  </a:cxn>
                  <a:cxn ang="0">
                    <a:pos x="43" y="15"/>
                  </a:cxn>
                  <a:cxn ang="0">
                    <a:pos x="49" y="17"/>
                  </a:cxn>
                  <a:cxn ang="0">
                    <a:pos x="57" y="18"/>
                  </a:cxn>
                  <a:cxn ang="0">
                    <a:pos x="64" y="20"/>
                  </a:cxn>
                  <a:cxn ang="0">
                    <a:pos x="72" y="22"/>
                  </a:cxn>
                  <a:cxn ang="0">
                    <a:pos x="79" y="22"/>
                  </a:cxn>
                  <a:cxn ang="0">
                    <a:pos x="87" y="23"/>
                  </a:cxn>
                  <a:cxn ang="0">
                    <a:pos x="93" y="23"/>
                  </a:cxn>
                  <a:cxn ang="0">
                    <a:pos x="102" y="25"/>
                  </a:cxn>
                  <a:cxn ang="0">
                    <a:pos x="108" y="25"/>
                  </a:cxn>
                  <a:cxn ang="0">
                    <a:pos x="116" y="26"/>
                  </a:cxn>
                  <a:cxn ang="0">
                    <a:pos x="139" y="26"/>
                  </a:cxn>
                  <a:cxn ang="0">
                    <a:pos x="146" y="28"/>
                  </a:cxn>
                  <a:cxn ang="0">
                    <a:pos x="185" y="28"/>
                  </a:cxn>
                  <a:cxn ang="0">
                    <a:pos x="192" y="30"/>
                  </a:cxn>
                  <a:cxn ang="0">
                    <a:pos x="238" y="30"/>
                  </a:cxn>
                  <a:cxn ang="0">
                    <a:pos x="238" y="26"/>
                  </a:cxn>
                  <a:cxn ang="0">
                    <a:pos x="223" y="26"/>
                  </a:cxn>
                  <a:cxn ang="0">
                    <a:pos x="215" y="25"/>
                  </a:cxn>
                  <a:cxn ang="0">
                    <a:pos x="154" y="25"/>
                  </a:cxn>
                  <a:cxn ang="0">
                    <a:pos x="146" y="23"/>
                  </a:cxn>
                  <a:cxn ang="0">
                    <a:pos x="116" y="23"/>
                  </a:cxn>
                  <a:cxn ang="0">
                    <a:pos x="108" y="22"/>
                  </a:cxn>
                  <a:cxn ang="0">
                    <a:pos x="102" y="22"/>
                  </a:cxn>
                  <a:cxn ang="0">
                    <a:pos x="93" y="20"/>
                  </a:cxn>
                  <a:cxn ang="0">
                    <a:pos x="87" y="20"/>
                  </a:cxn>
                  <a:cxn ang="0">
                    <a:pos x="79" y="18"/>
                  </a:cxn>
                  <a:cxn ang="0">
                    <a:pos x="72" y="18"/>
                  </a:cxn>
                  <a:cxn ang="0">
                    <a:pos x="64" y="17"/>
                  </a:cxn>
                  <a:cxn ang="0">
                    <a:pos x="57" y="15"/>
                  </a:cxn>
                  <a:cxn ang="0">
                    <a:pos x="51" y="15"/>
                  </a:cxn>
                  <a:cxn ang="0">
                    <a:pos x="43" y="13"/>
                  </a:cxn>
                  <a:cxn ang="0">
                    <a:pos x="36" y="10"/>
                  </a:cxn>
                  <a:cxn ang="0">
                    <a:pos x="28" y="8"/>
                  </a:cxn>
                  <a:cxn ang="0">
                    <a:pos x="21" y="7"/>
                  </a:cxn>
                  <a:cxn ang="0">
                    <a:pos x="15" y="5"/>
                  </a:cxn>
                  <a:cxn ang="0">
                    <a:pos x="8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</a:cxnLst>
                <a:rect l="0" t="0" r="r" b="b"/>
                <a:pathLst>
                  <a:path w="238" h="30">
                    <a:moveTo>
                      <a:pt x="0" y="4"/>
                    </a:moveTo>
                    <a:lnTo>
                      <a:pt x="7" y="5"/>
                    </a:lnTo>
                    <a:lnTo>
                      <a:pt x="15" y="8"/>
                    </a:lnTo>
                    <a:lnTo>
                      <a:pt x="21" y="10"/>
                    </a:lnTo>
                    <a:lnTo>
                      <a:pt x="28" y="12"/>
                    </a:lnTo>
                    <a:lnTo>
                      <a:pt x="35" y="13"/>
                    </a:lnTo>
                    <a:lnTo>
                      <a:pt x="43" y="15"/>
                    </a:lnTo>
                    <a:lnTo>
                      <a:pt x="49" y="17"/>
                    </a:lnTo>
                    <a:lnTo>
                      <a:pt x="57" y="18"/>
                    </a:lnTo>
                    <a:lnTo>
                      <a:pt x="64" y="20"/>
                    </a:lnTo>
                    <a:lnTo>
                      <a:pt x="72" y="22"/>
                    </a:lnTo>
                    <a:lnTo>
                      <a:pt x="79" y="22"/>
                    </a:lnTo>
                    <a:lnTo>
                      <a:pt x="87" y="23"/>
                    </a:lnTo>
                    <a:lnTo>
                      <a:pt x="93" y="23"/>
                    </a:lnTo>
                    <a:lnTo>
                      <a:pt x="102" y="25"/>
                    </a:lnTo>
                    <a:lnTo>
                      <a:pt x="108" y="25"/>
                    </a:lnTo>
                    <a:lnTo>
                      <a:pt x="116" y="26"/>
                    </a:lnTo>
                    <a:lnTo>
                      <a:pt x="139" y="26"/>
                    </a:lnTo>
                    <a:lnTo>
                      <a:pt x="146" y="28"/>
                    </a:lnTo>
                    <a:lnTo>
                      <a:pt x="185" y="28"/>
                    </a:lnTo>
                    <a:lnTo>
                      <a:pt x="192" y="30"/>
                    </a:lnTo>
                    <a:lnTo>
                      <a:pt x="238" y="30"/>
                    </a:lnTo>
                    <a:lnTo>
                      <a:pt x="238" y="26"/>
                    </a:lnTo>
                    <a:lnTo>
                      <a:pt x="223" y="26"/>
                    </a:lnTo>
                    <a:lnTo>
                      <a:pt x="215" y="25"/>
                    </a:lnTo>
                    <a:lnTo>
                      <a:pt x="154" y="25"/>
                    </a:lnTo>
                    <a:lnTo>
                      <a:pt x="146" y="23"/>
                    </a:lnTo>
                    <a:lnTo>
                      <a:pt x="116" y="23"/>
                    </a:lnTo>
                    <a:lnTo>
                      <a:pt x="108" y="22"/>
                    </a:lnTo>
                    <a:lnTo>
                      <a:pt x="102" y="22"/>
                    </a:lnTo>
                    <a:lnTo>
                      <a:pt x="93" y="20"/>
                    </a:lnTo>
                    <a:lnTo>
                      <a:pt x="87" y="20"/>
                    </a:lnTo>
                    <a:lnTo>
                      <a:pt x="79" y="18"/>
                    </a:lnTo>
                    <a:lnTo>
                      <a:pt x="72" y="18"/>
                    </a:lnTo>
                    <a:lnTo>
                      <a:pt x="64" y="17"/>
                    </a:lnTo>
                    <a:lnTo>
                      <a:pt x="57" y="15"/>
                    </a:lnTo>
                    <a:lnTo>
                      <a:pt x="51" y="15"/>
                    </a:lnTo>
                    <a:lnTo>
                      <a:pt x="43" y="13"/>
                    </a:lnTo>
                    <a:lnTo>
                      <a:pt x="36" y="10"/>
                    </a:lnTo>
                    <a:lnTo>
                      <a:pt x="28" y="8"/>
                    </a:lnTo>
                    <a:lnTo>
                      <a:pt x="21" y="7"/>
                    </a:lnTo>
                    <a:lnTo>
                      <a:pt x="15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7" name="Freeform 801"/>
              <p:cNvSpPr>
                <a:spLocks noChangeAspect="1"/>
              </p:cNvSpPr>
              <p:nvPr/>
            </p:nvSpPr>
            <p:spPr bwMode="auto">
              <a:xfrm>
                <a:off x="4100" y="2496"/>
                <a:ext cx="70" cy="3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5"/>
                  </a:cxn>
                  <a:cxn ang="0">
                    <a:pos x="9" y="7"/>
                  </a:cxn>
                  <a:cxn ang="0">
                    <a:pos x="13" y="8"/>
                  </a:cxn>
                  <a:cxn ang="0">
                    <a:pos x="18" y="12"/>
                  </a:cxn>
                  <a:cxn ang="0">
                    <a:pos x="21" y="13"/>
                  </a:cxn>
                  <a:cxn ang="0">
                    <a:pos x="26" y="15"/>
                  </a:cxn>
                  <a:cxn ang="0">
                    <a:pos x="31" y="16"/>
                  </a:cxn>
                  <a:cxn ang="0">
                    <a:pos x="34" y="18"/>
                  </a:cxn>
                  <a:cxn ang="0">
                    <a:pos x="39" y="21"/>
                  </a:cxn>
                  <a:cxn ang="0">
                    <a:pos x="42" y="23"/>
                  </a:cxn>
                  <a:cxn ang="0">
                    <a:pos x="47" y="23"/>
                  </a:cxn>
                  <a:cxn ang="0">
                    <a:pos x="52" y="25"/>
                  </a:cxn>
                  <a:cxn ang="0">
                    <a:pos x="57" y="26"/>
                  </a:cxn>
                  <a:cxn ang="0">
                    <a:pos x="60" y="28"/>
                  </a:cxn>
                  <a:cxn ang="0">
                    <a:pos x="65" y="28"/>
                  </a:cxn>
                  <a:cxn ang="0">
                    <a:pos x="70" y="30"/>
                  </a:cxn>
                  <a:cxn ang="0">
                    <a:pos x="70" y="26"/>
                  </a:cxn>
                  <a:cxn ang="0">
                    <a:pos x="67" y="25"/>
                  </a:cxn>
                  <a:cxn ang="0">
                    <a:pos x="62" y="25"/>
                  </a:cxn>
                  <a:cxn ang="0">
                    <a:pos x="57" y="23"/>
                  </a:cxn>
                  <a:cxn ang="0">
                    <a:pos x="52" y="23"/>
                  </a:cxn>
                  <a:cxn ang="0">
                    <a:pos x="49" y="21"/>
                  </a:cxn>
                  <a:cxn ang="0">
                    <a:pos x="44" y="20"/>
                  </a:cxn>
                  <a:cxn ang="0">
                    <a:pos x="41" y="16"/>
                  </a:cxn>
                  <a:cxn ang="0">
                    <a:pos x="36" y="15"/>
                  </a:cxn>
                  <a:cxn ang="0">
                    <a:pos x="31" y="13"/>
                  </a:cxn>
                  <a:cxn ang="0">
                    <a:pos x="28" y="12"/>
                  </a:cxn>
                  <a:cxn ang="0">
                    <a:pos x="23" y="10"/>
                  </a:cxn>
                  <a:cxn ang="0">
                    <a:pos x="18" y="8"/>
                  </a:cxn>
                  <a:cxn ang="0">
                    <a:pos x="14" y="5"/>
                  </a:cxn>
                  <a:cxn ang="0">
                    <a:pos x="9" y="5"/>
                  </a:cxn>
                  <a:cxn ang="0">
                    <a:pos x="5" y="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70" h="30">
                    <a:moveTo>
                      <a:pt x="0" y="3"/>
                    </a:moveTo>
                    <a:lnTo>
                      <a:pt x="5" y="5"/>
                    </a:lnTo>
                    <a:lnTo>
                      <a:pt x="9" y="7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1" y="13"/>
                    </a:lnTo>
                    <a:lnTo>
                      <a:pt x="26" y="15"/>
                    </a:lnTo>
                    <a:lnTo>
                      <a:pt x="31" y="16"/>
                    </a:lnTo>
                    <a:lnTo>
                      <a:pt x="34" y="18"/>
                    </a:lnTo>
                    <a:lnTo>
                      <a:pt x="39" y="21"/>
                    </a:lnTo>
                    <a:lnTo>
                      <a:pt x="42" y="23"/>
                    </a:lnTo>
                    <a:lnTo>
                      <a:pt x="47" y="23"/>
                    </a:lnTo>
                    <a:lnTo>
                      <a:pt x="52" y="25"/>
                    </a:lnTo>
                    <a:lnTo>
                      <a:pt x="57" y="26"/>
                    </a:lnTo>
                    <a:lnTo>
                      <a:pt x="60" y="28"/>
                    </a:lnTo>
                    <a:lnTo>
                      <a:pt x="65" y="28"/>
                    </a:lnTo>
                    <a:lnTo>
                      <a:pt x="70" y="30"/>
                    </a:lnTo>
                    <a:lnTo>
                      <a:pt x="70" y="26"/>
                    </a:lnTo>
                    <a:lnTo>
                      <a:pt x="67" y="25"/>
                    </a:lnTo>
                    <a:lnTo>
                      <a:pt x="62" y="25"/>
                    </a:lnTo>
                    <a:lnTo>
                      <a:pt x="57" y="23"/>
                    </a:lnTo>
                    <a:lnTo>
                      <a:pt x="52" y="23"/>
                    </a:lnTo>
                    <a:lnTo>
                      <a:pt x="49" y="21"/>
                    </a:lnTo>
                    <a:lnTo>
                      <a:pt x="44" y="20"/>
                    </a:lnTo>
                    <a:lnTo>
                      <a:pt x="41" y="16"/>
                    </a:lnTo>
                    <a:lnTo>
                      <a:pt x="36" y="15"/>
                    </a:lnTo>
                    <a:lnTo>
                      <a:pt x="31" y="13"/>
                    </a:lnTo>
                    <a:lnTo>
                      <a:pt x="28" y="12"/>
                    </a:lnTo>
                    <a:lnTo>
                      <a:pt x="23" y="10"/>
                    </a:lnTo>
                    <a:lnTo>
                      <a:pt x="18" y="8"/>
                    </a:lnTo>
                    <a:lnTo>
                      <a:pt x="14" y="5"/>
                    </a:lnTo>
                    <a:lnTo>
                      <a:pt x="9" y="5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8" name="Freeform 802"/>
              <p:cNvSpPr>
                <a:spLocks noChangeAspect="1"/>
              </p:cNvSpPr>
              <p:nvPr/>
            </p:nvSpPr>
            <p:spPr bwMode="auto">
              <a:xfrm>
                <a:off x="4083" y="2483"/>
                <a:ext cx="18" cy="1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7" y="8"/>
                  </a:cxn>
                  <a:cxn ang="0">
                    <a:pos x="8" y="8"/>
                  </a:cxn>
                  <a:cxn ang="0">
                    <a:pos x="17" y="16"/>
                  </a:cxn>
                  <a:cxn ang="0">
                    <a:pos x="18" y="13"/>
                  </a:cxn>
                  <a:cxn ang="0">
                    <a:pos x="15" y="10"/>
                  </a:cxn>
                  <a:cxn ang="0">
                    <a:pos x="12" y="8"/>
                  </a:cxn>
                  <a:cxn ang="0">
                    <a:pos x="12" y="6"/>
                  </a:cxn>
                  <a:cxn ang="0">
                    <a:pos x="8" y="5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4" y="2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0" y="3"/>
                  </a:cxn>
                </a:cxnLst>
                <a:rect l="0" t="0" r="r" b="b"/>
                <a:pathLst>
                  <a:path w="18" h="16">
                    <a:moveTo>
                      <a:pt x="0" y="3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17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8" y="5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9" name="Freeform 803"/>
              <p:cNvSpPr>
                <a:spLocks noChangeAspect="1"/>
              </p:cNvSpPr>
              <p:nvPr/>
            </p:nvSpPr>
            <p:spPr bwMode="auto">
              <a:xfrm>
                <a:off x="4082" y="2457"/>
                <a:ext cx="11" cy="2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10"/>
                  </a:cxn>
                  <a:cxn ang="0">
                    <a:pos x="0" y="13"/>
                  </a:cxn>
                  <a:cxn ang="0">
                    <a:pos x="0" y="24"/>
                  </a:cxn>
                  <a:cxn ang="0">
                    <a:pos x="1" y="29"/>
                  </a:cxn>
                  <a:cxn ang="0">
                    <a:pos x="5" y="28"/>
                  </a:cxn>
                  <a:cxn ang="0">
                    <a:pos x="5" y="11"/>
                  </a:cxn>
                  <a:cxn ang="0">
                    <a:pos x="6" y="8"/>
                  </a:cxn>
                  <a:cxn ang="0">
                    <a:pos x="8" y="5"/>
                  </a:cxn>
                  <a:cxn ang="0">
                    <a:pos x="11" y="3"/>
                  </a:cxn>
                  <a:cxn ang="0">
                    <a:pos x="8" y="0"/>
                  </a:cxn>
                </a:cxnLst>
                <a:rect l="0" t="0" r="r" b="b"/>
                <a:pathLst>
                  <a:path w="11" h="29">
                    <a:moveTo>
                      <a:pt x="8" y="0"/>
                    </a:moveTo>
                    <a:lnTo>
                      <a:pt x="5" y="3"/>
                    </a:lnTo>
                    <a:lnTo>
                      <a:pt x="3" y="6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" y="29"/>
                    </a:lnTo>
                    <a:lnTo>
                      <a:pt x="5" y="28"/>
                    </a:lnTo>
                    <a:lnTo>
                      <a:pt x="5" y="11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0" name="Freeform 804"/>
              <p:cNvSpPr>
                <a:spLocks noChangeAspect="1"/>
              </p:cNvSpPr>
              <p:nvPr/>
            </p:nvSpPr>
            <p:spPr bwMode="auto">
              <a:xfrm>
                <a:off x="4090" y="2396"/>
                <a:ext cx="103" cy="64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95" y="5"/>
                  </a:cxn>
                  <a:cxn ang="0">
                    <a:pos x="88" y="10"/>
                  </a:cxn>
                  <a:cxn ang="0">
                    <a:pos x="83" y="15"/>
                  </a:cxn>
                  <a:cxn ang="0">
                    <a:pos x="77" y="18"/>
                  </a:cxn>
                  <a:cxn ang="0">
                    <a:pos x="70" y="21"/>
                  </a:cxn>
                  <a:cxn ang="0">
                    <a:pos x="64" y="25"/>
                  </a:cxn>
                  <a:cxn ang="0">
                    <a:pos x="57" y="28"/>
                  </a:cxn>
                  <a:cxn ang="0">
                    <a:pos x="51" y="31"/>
                  </a:cxn>
                  <a:cxn ang="0">
                    <a:pos x="44" y="33"/>
                  </a:cxn>
                  <a:cxn ang="0">
                    <a:pos x="38" y="38"/>
                  </a:cxn>
                  <a:cxn ang="0">
                    <a:pos x="31" y="41"/>
                  </a:cxn>
                  <a:cxn ang="0">
                    <a:pos x="24" y="43"/>
                  </a:cxn>
                  <a:cxn ang="0">
                    <a:pos x="18" y="48"/>
                  </a:cxn>
                  <a:cxn ang="0">
                    <a:pos x="13" y="51"/>
                  </a:cxn>
                  <a:cxn ang="0">
                    <a:pos x="6" y="56"/>
                  </a:cxn>
                  <a:cxn ang="0">
                    <a:pos x="0" y="61"/>
                  </a:cxn>
                  <a:cxn ang="0">
                    <a:pos x="3" y="64"/>
                  </a:cxn>
                  <a:cxn ang="0">
                    <a:pos x="8" y="59"/>
                  </a:cxn>
                  <a:cxn ang="0">
                    <a:pos x="15" y="54"/>
                  </a:cxn>
                  <a:cxn ang="0">
                    <a:pos x="19" y="51"/>
                  </a:cxn>
                  <a:cxn ang="0">
                    <a:pos x="26" y="46"/>
                  </a:cxn>
                  <a:cxn ang="0">
                    <a:pos x="33" y="43"/>
                  </a:cxn>
                  <a:cxn ang="0">
                    <a:pos x="39" y="41"/>
                  </a:cxn>
                  <a:cxn ang="0">
                    <a:pos x="46" y="38"/>
                  </a:cxn>
                  <a:cxn ang="0">
                    <a:pos x="52" y="33"/>
                  </a:cxn>
                  <a:cxn ang="0">
                    <a:pos x="59" y="31"/>
                  </a:cxn>
                  <a:cxn ang="0">
                    <a:pos x="65" y="28"/>
                  </a:cxn>
                  <a:cxn ang="0">
                    <a:pos x="72" y="25"/>
                  </a:cxn>
                  <a:cxn ang="0">
                    <a:pos x="78" y="21"/>
                  </a:cxn>
                  <a:cxn ang="0">
                    <a:pos x="85" y="16"/>
                  </a:cxn>
                  <a:cxn ang="0">
                    <a:pos x="92" y="13"/>
                  </a:cxn>
                  <a:cxn ang="0">
                    <a:pos x="96" y="8"/>
                  </a:cxn>
                  <a:cxn ang="0">
                    <a:pos x="103" y="3"/>
                  </a:cxn>
                  <a:cxn ang="0">
                    <a:pos x="101" y="0"/>
                  </a:cxn>
                </a:cxnLst>
                <a:rect l="0" t="0" r="r" b="b"/>
                <a:pathLst>
                  <a:path w="103" h="64">
                    <a:moveTo>
                      <a:pt x="101" y="0"/>
                    </a:moveTo>
                    <a:lnTo>
                      <a:pt x="95" y="5"/>
                    </a:lnTo>
                    <a:lnTo>
                      <a:pt x="88" y="10"/>
                    </a:lnTo>
                    <a:lnTo>
                      <a:pt x="83" y="15"/>
                    </a:lnTo>
                    <a:lnTo>
                      <a:pt x="77" y="18"/>
                    </a:lnTo>
                    <a:lnTo>
                      <a:pt x="70" y="21"/>
                    </a:lnTo>
                    <a:lnTo>
                      <a:pt x="64" y="25"/>
                    </a:lnTo>
                    <a:lnTo>
                      <a:pt x="57" y="28"/>
                    </a:lnTo>
                    <a:lnTo>
                      <a:pt x="51" y="31"/>
                    </a:lnTo>
                    <a:lnTo>
                      <a:pt x="44" y="33"/>
                    </a:lnTo>
                    <a:lnTo>
                      <a:pt x="38" y="38"/>
                    </a:lnTo>
                    <a:lnTo>
                      <a:pt x="31" y="41"/>
                    </a:lnTo>
                    <a:lnTo>
                      <a:pt x="24" y="43"/>
                    </a:lnTo>
                    <a:lnTo>
                      <a:pt x="18" y="48"/>
                    </a:lnTo>
                    <a:lnTo>
                      <a:pt x="13" y="51"/>
                    </a:lnTo>
                    <a:lnTo>
                      <a:pt x="6" y="56"/>
                    </a:lnTo>
                    <a:lnTo>
                      <a:pt x="0" y="61"/>
                    </a:lnTo>
                    <a:lnTo>
                      <a:pt x="3" y="64"/>
                    </a:lnTo>
                    <a:lnTo>
                      <a:pt x="8" y="59"/>
                    </a:lnTo>
                    <a:lnTo>
                      <a:pt x="15" y="54"/>
                    </a:lnTo>
                    <a:lnTo>
                      <a:pt x="19" y="51"/>
                    </a:lnTo>
                    <a:lnTo>
                      <a:pt x="26" y="46"/>
                    </a:lnTo>
                    <a:lnTo>
                      <a:pt x="33" y="43"/>
                    </a:lnTo>
                    <a:lnTo>
                      <a:pt x="39" y="41"/>
                    </a:lnTo>
                    <a:lnTo>
                      <a:pt x="46" y="38"/>
                    </a:lnTo>
                    <a:lnTo>
                      <a:pt x="52" y="33"/>
                    </a:lnTo>
                    <a:lnTo>
                      <a:pt x="59" y="31"/>
                    </a:lnTo>
                    <a:lnTo>
                      <a:pt x="65" y="28"/>
                    </a:lnTo>
                    <a:lnTo>
                      <a:pt x="72" y="25"/>
                    </a:lnTo>
                    <a:lnTo>
                      <a:pt x="78" y="21"/>
                    </a:lnTo>
                    <a:lnTo>
                      <a:pt x="85" y="16"/>
                    </a:lnTo>
                    <a:lnTo>
                      <a:pt x="92" y="13"/>
                    </a:lnTo>
                    <a:lnTo>
                      <a:pt x="96" y="8"/>
                    </a:lnTo>
                    <a:lnTo>
                      <a:pt x="103" y="3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1" name="Freeform 805"/>
              <p:cNvSpPr>
                <a:spLocks noChangeAspect="1"/>
              </p:cNvSpPr>
              <p:nvPr/>
            </p:nvSpPr>
            <p:spPr bwMode="auto">
              <a:xfrm>
                <a:off x="4191" y="2367"/>
                <a:ext cx="94" cy="32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94" y="0"/>
                  </a:cxn>
                  <a:cxn ang="0">
                    <a:pos x="86" y="1"/>
                  </a:cxn>
                  <a:cxn ang="0">
                    <a:pos x="81" y="1"/>
                  </a:cxn>
                  <a:cxn ang="0">
                    <a:pos x="74" y="3"/>
                  </a:cxn>
                  <a:cxn ang="0">
                    <a:pos x="68" y="4"/>
                  </a:cxn>
                  <a:cxn ang="0">
                    <a:pos x="63" y="6"/>
                  </a:cxn>
                  <a:cxn ang="0">
                    <a:pos x="56" y="8"/>
                  </a:cxn>
                  <a:cxn ang="0">
                    <a:pos x="51" y="8"/>
                  </a:cxn>
                  <a:cxn ang="0">
                    <a:pos x="45" y="11"/>
                  </a:cxn>
                  <a:cxn ang="0">
                    <a:pos x="40" y="13"/>
                  </a:cxn>
                  <a:cxn ang="0">
                    <a:pos x="33" y="14"/>
                  </a:cxn>
                  <a:cxn ang="0">
                    <a:pos x="28" y="16"/>
                  </a:cxn>
                  <a:cxn ang="0">
                    <a:pos x="22" y="19"/>
                  </a:cxn>
                  <a:cxn ang="0">
                    <a:pos x="17" y="21"/>
                  </a:cxn>
                  <a:cxn ang="0">
                    <a:pos x="10" y="24"/>
                  </a:cxn>
                  <a:cxn ang="0">
                    <a:pos x="5" y="26"/>
                  </a:cxn>
                  <a:cxn ang="0">
                    <a:pos x="0" y="29"/>
                  </a:cxn>
                  <a:cxn ang="0">
                    <a:pos x="2" y="32"/>
                  </a:cxn>
                  <a:cxn ang="0">
                    <a:pos x="7" y="29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3" y="22"/>
                  </a:cxn>
                  <a:cxn ang="0">
                    <a:pos x="28" y="19"/>
                  </a:cxn>
                  <a:cxn ang="0">
                    <a:pos x="35" y="18"/>
                  </a:cxn>
                  <a:cxn ang="0">
                    <a:pos x="40" y="16"/>
                  </a:cxn>
                  <a:cxn ang="0">
                    <a:pos x="46" y="14"/>
                  </a:cxn>
                  <a:cxn ang="0">
                    <a:pos x="51" y="11"/>
                  </a:cxn>
                  <a:cxn ang="0">
                    <a:pos x="58" y="9"/>
                  </a:cxn>
                  <a:cxn ang="0">
                    <a:pos x="63" y="8"/>
                  </a:cxn>
                  <a:cxn ang="0">
                    <a:pos x="69" y="8"/>
                  </a:cxn>
                  <a:cxn ang="0">
                    <a:pos x="76" y="6"/>
                  </a:cxn>
                  <a:cxn ang="0">
                    <a:pos x="81" y="4"/>
                  </a:cxn>
                  <a:cxn ang="0">
                    <a:pos x="87" y="4"/>
                  </a:cxn>
                  <a:cxn ang="0">
                    <a:pos x="94" y="3"/>
                  </a:cxn>
                  <a:cxn ang="0">
                    <a:pos x="92" y="0"/>
                  </a:cxn>
                </a:cxnLst>
                <a:rect l="0" t="0" r="r" b="b"/>
                <a:pathLst>
                  <a:path w="94" h="32">
                    <a:moveTo>
                      <a:pt x="92" y="0"/>
                    </a:moveTo>
                    <a:lnTo>
                      <a:pt x="94" y="0"/>
                    </a:lnTo>
                    <a:lnTo>
                      <a:pt x="86" y="1"/>
                    </a:lnTo>
                    <a:lnTo>
                      <a:pt x="81" y="1"/>
                    </a:lnTo>
                    <a:lnTo>
                      <a:pt x="74" y="3"/>
                    </a:lnTo>
                    <a:lnTo>
                      <a:pt x="68" y="4"/>
                    </a:lnTo>
                    <a:lnTo>
                      <a:pt x="63" y="6"/>
                    </a:lnTo>
                    <a:lnTo>
                      <a:pt x="56" y="8"/>
                    </a:lnTo>
                    <a:lnTo>
                      <a:pt x="51" y="8"/>
                    </a:lnTo>
                    <a:lnTo>
                      <a:pt x="45" y="11"/>
                    </a:lnTo>
                    <a:lnTo>
                      <a:pt x="40" y="13"/>
                    </a:lnTo>
                    <a:lnTo>
                      <a:pt x="33" y="14"/>
                    </a:lnTo>
                    <a:lnTo>
                      <a:pt x="28" y="16"/>
                    </a:lnTo>
                    <a:lnTo>
                      <a:pt x="22" y="19"/>
                    </a:lnTo>
                    <a:lnTo>
                      <a:pt x="17" y="21"/>
                    </a:lnTo>
                    <a:lnTo>
                      <a:pt x="10" y="24"/>
                    </a:lnTo>
                    <a:lnTo>
                      <a:pt x="5" y="26"/>
                    </a:lnTo>
                    <a:lnTo>
                      <a:pt x="0" y="29"/>
                    </a:lnTo>
                    <a:lnTo>
                      <a:pt x="2" y="32"/>
                    </a:lnTo>
                    <a:lnTo>
                      <a:pt x="7" y="29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3" y="22"/>
                    </a:lnTo>
                    <a:lnTo>
                      <a:pt x="28" y="19"/>
                    </a:lnTo>
                    <a:lnTo>
                      <a:pt x="35" y="18"/>
                    </a:lnTo>
                    <a:lnTo>
                      <a:pt x="40" y="16"/>
                    </a:lnTo>
                    <a:lnTo>
                      <a:pt x="46" y="14"/>
                    </a:lnTo>
                    <a:lnTo>
                      <a:pt x="51" y="11"/>
                    </a:lnTo>
                    <a:lnTo>
                      <a:pt x="58" y="9"/>
                    </a:lnTo>
                    <a:lnTo>
                      <a:pt x="63" y="8"/>
                    </a:lnTo>
                    <a:lnTo>
                      <a:pt x="69" y="8"/>
                    </a:lnTo>
                    <a:lnTo>
                      <a:pt x="76" y="6"/>
                    </a:lnTo>
                    <a:lnTo>
                      <a:pt x="81" y="4"/>
                    </a:lnTo>
                    <a:lnTo>
                      <a:pt x="87" y="4"/>
                    </a:lnTo>
                    <a:lnTo>
                      <a:pt x="94" y="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2" name="Freeform 806"/>
              <p:cNvSpPr>
                <a:spLocks noChangeAspect="1"/>
              </p:cNvSpPr>
              <p:nvPr/>
            </p:nvSpPr>
            <p:spPr bwMode="auto">
              <a:xfrm>
                <a:off x="4283" y="2363"/>
                <a:ext cx="102" cy="12"/>
              </a:xfrm>
              <a:custGeom>
                <a:avLst/>
                <a:gdLst/>
                <a:ahLst/>
                <a:cxnLst>
                  <a:cxn ang="0">
                    <a:pos x="102" y="10"/>
                  </a:cxn>
                  <a:cxn ang="0">
                    <a:pos x="95" y="8"/>
                  </a:cxn>
                  <a:cxn ang="0">
                    <a:pos x="89" y="7"/>
                  </a:cxn>
                  <a:cxn ang="0">
                    <a:pos x="84" y="7"/>
                  </a:cxn>
                  <a:cxn ang="0">
                    <a:pos x="77" y="5"/>
                  </a:cxn>
                  <a:cxn ang="0">
                    <a:pos x="71" y="4"/>
                  </a:cxn>
                  <a:cxn ang="0">
                    <a:pos x="64" y="4"/>
                  </a:cxn>
                  <a:cxn ang="0">
                    <a:pos x="57" y="2"/>
                  </a:cxn>
                  <a:cxn ang="0">
                    <a:pos x="46" y="2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20" y="2"/>
                  </a:cxn>
                  <a:cxn ang="0">
                    <a:pos x="7" y="2"/>
                  </a:cxn>
                  <a:cxn ang="0">
                    <a:pos x="0" y="4"/>
                  </a:cxn>
                  <a:cxn ang="0">
                    <a:pos x="2" y="7"/>
                  </a:cxn>
                  <a:cxn ang="0">
                    <a:pos x="8" y="5"/>
                  </a:cxn>
                  <a:cxn ang="0">
                    <a:pos x="13" y="5"/>
                  </a:cxn>
                  <a:cxn ang="0">
                    <a:pos x="20" y="4"/>
                  </a:cxn>
                  <a:cxn ang="0">
                    <a:pos x="46" y="4"/>
                  </a:cxn>
                  <a:cxn ang="0">
                    <a:pos x="51" y="5"/>
                  </a:cxn>
                  <a:cxn ang="0">
                    <a:pos x="57" y="5"/>
                  </a:cxn>
                  <a:cxn ang="0">
                    <a:pos x="64" y="7"/>
                  </a:cxn>
                  <a:cxn ang="0">
                    <a:pos x="71" y="7"/>
                  </a:cxn>
                  <a:cxn ang="0">
                    <a:pos x="76" y="8"/>
                  </a:cxn>
                  <a:cxn ang="0">
                    <a:pos x="82" y="10"/>
                  </a:cxn>
                  <a:cxn ang="0">
                    <a:pos x="89" y="10"/>
                  </a:cxn>
                  <a:cxn ang="0">
                    <a:pos x="95" y="12"/>
                  </a:cxn>
                  <a:cxn ang="0">
                    <a:pos x="102" y="12"/>
                  </a:cxn>
                  <a:cxn ang="0">
                    <a:pos x="102" y="10"/>
                  </a:cxn>
                </a:cxnLst>
                <a:rect l="0" t="0" r="r" b="b"/>
                <a:pathLst>
                  <a:path w="102" h="12">
                    <a:moveTo>
                      <a:pt x="102" y="10"/>
                    </a:moveTo>
                    <a:lnTo>
                      <a:pt x="95" y="8"/>
                    </a:lnTo>
                    <a:lnTo>
                      <a:pt x="89" y="7"/>
                    </a:lnTo>
                    <a:lnTo>
                      <a:pt x="84" y="7"/>
                    </a:lnTo>
                    <a:lnTo>
                      <a:pt x="77" y="5"/>
                    </a:lnTo>
                    <a:lnTo>
                      <a:pt x="71" y="4"/>
                    </a:lnTo>
                    <a:lnTo>
                      <a:pt x="64" y="4"/>
                    </a:lnTo>
                    <a:lnTo>
                      <a:pt x="57" y="2"/>
                    </a:lnTo>
                    <a:lnTo>
                      <a:pt x="46" y="2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8" y="5"/>
                    </a:lnTo>
                    <a:lnTo>
                      <a:pt x="13" y="5"/>
                    </a:lnTo>
                    <a:lnTo>
                      <a:pt x="20" y="4"/>
                    </a:lnTo>
                    <a:lnTo>
                      <a:pt x="46" y="4"/>
                    </a:lnTo>
                    <a:lnTo>
                      <a:pt x="51" y="5"/>
                    </a:lnTo>
                    <a:lnTo>
                      <a:pt x="57" y="5"/>
                    </a:lnTo>
                    <a:lnTo>
                      <a:pt x="64" y="7"/>
                    </a:lnTo>
                    <a:lnTo>
                      <a:pt x="71" y="7"/>
                    </a:lnTo>
                    <a:lnTo>
                      <a:pt x="76" y="8"/>
                    </a:lnTo>
                    <a:lnTo>
                      <a:pt x="82" y="10"/>
                    </a:lnTo>
                    <a:lnTo>
                      <a:pt x="89" y="10"/>
                    </a:lnTo>
                    <a:lnTo>
                      <a:pt x="95" y="12"/>
                    </a:lnTo>
                    <a:lnTo>
                      <a:pt x="102" y="12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3" name="Freeform 807"/>
              <p:cNvSpPr>
                <a:spLocks noChangeAspect="1"/>
              </p:cNvSpPr>
              <p:nvPr/>
            </p:nvSpPr>
            <p:spPr bwMode="auto">
              <a:xfrm>
                <a:off x="4385" y="2362"/>
                <a:ext cx="34" cy="13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29" y="0"/>
                  </a:cxn>
                  <a:cxn ang="0">
                    <a:pos x="19" y="0"/>
                  </a:cxn>
                  <a:cxn ang="0">
                    <a:pos x="14" y="3"/>
                  </a:cxn>
                  <a:cxn ang="0">
                    <a:pos x="11" y="6"/>
                  </a:cxn>
                  <a:cxn ang="0">
                    <a:pos x="6" y="8"/>
                  </a:cxn>
                  <a:cxn ang="0">
                    <a:pos x="3" y="9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3" y="13"/>
                  </a:cxn>
                  <a:cxn ang="0">
                    <a:pos x="8" y="11"/>
                  </a:cxn>
                  <a:cxn ang="0">
                    <a:pos x="13" y="8"/>
                  </a:cxn>
                  <a:cxn ang="0">
                    <a:pos x="16" y="6"/>
                  </a:cxn>
                  <a:cxn ang="0">
                    <a:pos x="19" y="3"/>
                  </a:cxn>
                  <a:cxn ang="0">
                    <a:pos x="28" y="3"/>
                  </a:cxn>
                  <a:cxn ang="0">
                    <a:pos x="31" y="5"/>
                  </a:cxn>
                  <a:cxn ang="0">
                    <a:pos x="34" y="3"/>
                  </a:cxn>
                </a:cxnLst>
                <a:rect l="0" t="0" r="r" b="b"/>
                <a:pathLst>
                  <a:path w="34" h="13">
                    <a:moveTo>
                      <a:pt x="34" y="3"/>
                    </a:moveTo>
                    <a:lnTo>
                      <a:pt x="29" y="0"/>
                    </a:lnTo>
                    <a:lnTo>
                      <a:pt x="19" y="0"/>
                    </a:lnTo>
                    <a:lnTo>
                      <a:pt x="14" y="3"/>
                    </a:lnTo>
                    <a:lnTo>
                      <a:pt x="11" y="6"/>
                    </a:lnTo>
                    <a:lnTo>
                      <a:pt x="6" y="8"/>
                    </a:lnTo>
                    <a:lnTo>
                      <a:pt x="3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3" y="13"/>
                    </a:lnTo>
                    <a:lnTo>
                      <a:pt x="8" y="11"/>
                    </a:lnTo>
                    <a:lnTo>
                      <a:pt x="13" y="8"/>
                    </a:lnTo>
                    <a:lnTo>
                      <a:pt x="16" y="6"/>
                    </a:lnTo>
                    <a:lnTo>
                      <a:pt x="19" y="3"/>
                    </a:lnTo>
                    <a:lnTo>
                      <a:pt x="28" y="3"/>
                    </a:lnTo>
                    <a:lnTo>
                      <a:pt x="31" y="5"/>
                    </a:ln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4" name="Freeform 808"/>
              <p:cNvSpPr>
                <a:spLocks noChangeAspect="1"/>
              </p:cNvSpPr>
              <p:nvPr/>
            </p:nvSpPr>
            <p:spPr bwMode="auto">
              <a:xfrm>
                <a:off x="4414" y="2365"/>
                <a:ext cx="5" cy="16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3" y="13"/>
                  </a:cxn>
                  <a:cxn ang="0">
                    <a:pos x="3" y="10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2" y="16"/>
                  </a:cxn>
                  <a:cxn ang="0">
                    <a:pos x="2" y="13"/>
                  </a:cxn>
                </a:cxnLst>
                <a:rect l="0" t="0" r="r" b="b"/>
                <a:pathLst>
                  <a:path w="5" h="16">
                    <a:moveTo>
                      <a:pt x="2" y="13"/>
                    </a:moveTo>
                    <a:lnTo>
                      <a:pt x="3" y="13"/>
                    </a:lnTo>
                    <a:lnTo>
                      <a:pt x="3" y="1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5" name="Freeform 809"/>
              <p:cNvSpPr>
                <a:spLocks noChangeAspect="1"/>
              </p:cNvSpPr>
              <p:nvPr/>
            </p:nvSpPr>
            <p:spPr bwMode="auto">
              <a:xfrm>
                <a:off x="4416" y="2378"/>
                <a:ext cx="83" cy="21"/>
              </a:xfrm>
              <a:custGeom>
                <a:avLst/>
                <a:gdLst/>
                <a:ahLst/>
                <a:cxnLst>
                  <a:cxn ang="0">
                    <a:pos x="83" y="16"/>
                  </a:cxn>
                  <a:cxn ang="0">
                    <a:pos x="60" y="16"/>
                  </a:cxn>
                  <a:cxn ang="0">
                    <a:pos x="56" y="15"/>
                  </a:cxn>
                  <a:cxn ang="0">
                    <a:pos x="51" y="15"/>
                  </a:cxn>
                  <a:cxn ang="0">
                    <a:pos x="46" y="13"/>
                  </a:cxn>
                  <a:cxn ang="0">
                    <a:pos x="41" y="11"/>
                  </a:cxn>
                  <a:cxn ang="0">
                    <a:pos x="36" y="10"/>
                  </a:cxn>
                  <a:cxn ang="0">
                    <a:pos x="31" y="8"/>
                  </a:cxn>
                  <a:cxn ang="0">
                    <a:pos x="26" y="5"/>
                  </a:cxn>
                  <a:cxn ang="0">
                    <a:pos x="21" y="5"/>
                  </a:cxn>
                  <a:cxn ang="0">
                    <a:pos x="16" y="3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6" y="5"/>
                  </a:cxn>
                  <a:cxn ang="0">
                    <a:pos x="11" y="5"/>
                  </a:cxn>
                  <a:cxn ang="0">
                    <a:pos x="16" y="7"/>
                  </a:cxn>
                  <a:cxn ang="0">
                    <a:pos x="21" y="7"/>
                  </a:cxn>
                  <a:cxn ang="0">
                    <a:pos x="26" y="8"/>
                  </a:cxn>
                  <a:cxn ang="0">
                    <a:pos x="31" y="11"/>
                  </a:cxn>
                  <a:cxn ang="0">
                    <a:pos x="36" y="13"/>
                  </a:cxn>
                  <a:cxn ang="0">
                    <a:pos x="41" y="15"/>
                  </a:cxn>
                  <a:cxn ang="0">
                    <a:pos x="46" y="15"/>
                  </a:cxn>
                  <a:cxn ang="0">
                    <a:pos x="51" y="16"/>
                  </a:cxn>
                  <a:cxn ang="0">
                    <a:pos x="56" y="18"/>
                  </a:cxn>
                  <a:cxn ang="0">
                    <a:pos x="60" y="20"/>
                  </a:cxn>
                  <a:cxn ang="0">
                    <a:pos x="67" y="21"/>
                  </a:cxn>
                  <a:cxn ang="0">
                    <a:pos x="77" y="21"/>
                  </a:cxn>
                  <a:cxn ang="0">
                    <a:pos x="83" y="20"/>
                  </a:cxn>
                  <a:cxn ang="0">
                    <a:pos x="83" y="16"/>
                  </a:cxn>
                </a:cxnLst>
                <a:rect l="0" t="0" r="r" b="b"/>
                <a:pathLst>
                  <a:path w="83" h="21">
                    <a:moveTo>
                      <a:pt x="83" y="16"/>
                    </a:moveTo>
                    <a:lnTo>
                      <a:pt x="60" y="16"/>
                    </a:lnTo>
                    <a:lnTo>
                      <a:pt x="56" y="15"/>
                    </a:lnTo>
                    <a:lnTo>
                      <a:pt x="51" y="15"/>
                    </a:lnTo>
                    <a:lnTo>
                      <a:pt x="46" y="13"/>
                    </a:lnTo>
                    <a:lnTo>
                      <a:pt x="41" y="11"/>
                    </a:lnTo>
                    <a:lnTo>
                      <a:pt x="36" y="10"/>
                    </a:lnTo>
                    <a:lnTo>
                      <a:pt x="31" y="8"/>
                    </a:lnTo>
                    <a:lnTo>
                      <a:pt x="26" y="5"/>
                    </a:lnTo>
                    <a:lnTo>
                      <a:pt x="21" y="5"/>
                    </a:lnTo>
                    <a:lnTo>
                      <a:pt x="16" y="3"/>
                    </a:lnTo>
                    <a:lnTo>
                      <a:pt x="11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5"/>
                    </a:lnTo>
                    <a:lnTo>
                      <a:pt x="11" y="5"/>
                    </a:lnTo>
                    <a:lnTo>
                      <a:pt x="16" y="7"/>
                    </a:lnTo>
                    <a:lnTo>
                      <a:pt x="21" y="7"/>
                    </a:lnTo>
                    <a:lnTo>
                      <a:pt x="26" y="8"/>
                    </a:lnTo>
                    <a:lnTo>
                      <a:pt x="31" y="11"/>
                    </a:lnTo>
                    <a:lnTo>
                      <a:pt x="36" y="13"/>
                    </a:lnTo>
                    <a:lnTo>
                      <a:pt x="41" y="15"/>
                    </a:lnTo>
                    <a:lnTo>
                      <a:pt x="46" y="15"/>
                    </a:lnTo>
                    <a:lnTo>
                      <a:pt x="51" y="16"/>
                    </a:lnTo>
                    <a:lnTo>
                      <a:pt x="56" y="18"/>
                    </a:lnTo>
                    <a:lnTo>
                      <a:pt x="60" y="20"/>
                    </a:lnTo>
                    <a:lnTo>
                      <a:pt x="67" y="21"/>
                    </a:lnTo>
                    <a:lnTo>
                      <a:pt x="77" y="21"/>
                    </a:lnTo>
                    <a:lnTo>
                      <a:pt x="83" y="20"/>
                    </a:lnTo>
                    <a:lnTo>
                      <a:pt x="83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6" name="Freeform 810"/>
              <p:cNvSpPr>
                <a:spLocks noChangeAspect="1"/>
              </p:cNvSpPr>
              <p:nvPr/>
            </p:nvSpPr>
            <p:spPr bwMode="auto">
              <a:xfrm>
                <a:off x="4499" y="2389"/>
                <a:ext cx="135" cy="9"/>
              </a:xfrm>
              <a:custGeom>
                <a:avLst/>
                <a:gdLst/>
                <a:ahLst/>
                <a:cxnLst>
                  <a:cxn ang="0">
                    <a:pos x="133" y="2"/>
                  </a:cxn>
                  <a:cxn ang="0">
                    <a:pos x="133" y="0"/>
                  </a:cxn>
                  <a:cxn ang="0">
                    <a:pos x="125" y="0"/>
                  </a:cxn>
                  <a:cxn ang="0">
                    <a:pos x="117" y="2"/>
                  </a:cxn>
                  <a:cxn ang="0">
                    <a:pos x="74" y="2"/>
                  </a:cxn>
                  <a:cxn ang="0">
                    <a:pos x="66" y="4"/>
                  </a:cxn>
                  <a:cxn ang="0">
                    <a:pos x="25" y="4"/>
                  </a:cxn>
                  <a:cxn ang="0">
                    <a:pos x="17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25" y="9"/>
                  </a:cxn>
                  <a:cxn ang="0">
                    <a:pos x="33" y="7"/>
                  </a:cxn>
                  <a:cxn ang="0">
                    <a:pos x="58" y="7"/>
                  </a:cxn>
                  <a:cxn ang="0">
                    <a:pos x="66" y="5"/>
                  </a:cxn>
                  <a:cxn ang="0">
                    <a:pos x="117" y="5"/>
                  </a:cxn>
                  <a:cxn ang="0">
                    <a:pos x="125" y="4"/>
                  </a:cxn>
                  <a:cxn ang="0">
                    <a:pos x="135" y="4"/>
                  </a:cxn>
                  <a:cxn ang="0">
                    <a:pos x="133" y="4"/>
                  </a:cxn>
                  <a:cxn ang="0">
                    <a:pos x="135" y="4"/>
                  </a:cxn>
                  <a:cxn ang="0">
                    <a:pos x="133" y="2"/>
                  </a:cxn>
                </a:cxnLst>
                <a:rect l="0" t="0" r="r" b="b"/>
                <a:pathLst>
                  <a:path w="135" h="9">
                    <a:moveTo>
                      <a:pt x="133" y="2"/>
                    </a:moveTo>
                    <a:lnTo>
                      <a:pt x="133" y="0"/>
                    </a:lnTo>
                    <a:lnTo>
                      <a:pt x="125" y="0"/>
                    </a:lnTo>
                    <a:lnTo>
                      <a:pt x="117" y="2"/>
                    </a:lnTo>
                    <a:lnTo>
                      <a:pt x="74" y="2"/>
                    </a:lnTo>
                    <a:lnTo>
                      <a:pt x="66" y="4"/>
                    </a:lnTo>
                    <a:lnTo>
                      <a:pt x="25" y="4"/>
                    </a:lnTo>
                    <a:lnTo>
                      <a:pt x="17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5" y="9"/>
                    </a:lnTo>
                    <a:lnTo>
                      <a:pt x="33" y="7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117" y="5"/>
                    </a:lnTo>
                    <a:lnTo>
                      <a:pt x="125" y="4"/>
                    </a:lnTo>
                    <a:lnTo>
                      <a:pt x="135" y="4"/>
                    </a:lnTo>
                    <a:lnTo>
                      <a:pt x="133" y="4"/>
                    </a:lnTo>
                    <a:lnTo>
                      <a:pt x="135" y="4"/>
                    </a:lnTo>
                    <a:lnTo>
                      <a:pt x="13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7" name="Freeform 811"/>
              <p:cNvSpPr>
                <a:spLocks noChangeAspect="1"/>
              </p:cNvSpPr>
              <p:nvPr/>
            </p:nvSpPr>
            <p:spPr bwMode="auto">
              <a:xfrm>
                <a:off x="4632" y="2370"/>
                <a:ext cx="36" cy="23"/>
              </a:xfrm>
              <a:custGeom>
                <a:avLst/>
                <a:gdLst/>
                <a:ahLst/>
                <a:cxnLst>
                  <a:cxn ang="0">
                    <a:pos x="36" y="5"/>
                  </a:cxn>
                  <a:cxn ang="0">
                    <a:pos x="35" y="5"/>
                  </a:cxn>
                  <a:cxn ang="0">
                    <a:pos x="30" y="1"/>
                  </a:cxn>
                  <a:cxn ang="0">
                    <a:pos x="25" y="0"/>
                  </a:cxn>
                  <a:cxn ang="0">
                    <a:pos x="20" y="3"/>
                  </a:cxn>
                  <a:cxn ang="0">
                    <a:pos x="15" y="6"/>
                  </a:cxn>
                  <a:cxn ang="0">
                    <a:pos x="12" y="11"/>
                  </a:cxn>
                  <a:cxn ang="0">
                    <a:pos x="5" y="18"/>
                  </a:cxn>
                  <a:cxn ang="0">
                    <a:pos x="0" y="21"/>
                  </a:cxn>
                  <a:cxn ang="0">
                    <a:pos x="2" y="23"/>
                  </a:cxn>
                  <a:cxn ang="0">
                    <a:pos x="5" y="21"/>
                  </a:cxn>
                  <a:cxn ang="0">
                    <a:pos x="10" y="18"/>
                  </a:cxn>
                  <a:cxn ang="0">
                    <a:pos x="15" y="13"/>
                  </a:cxn>
                  <a:cxn ang="0">
                    <a:pos x="18" y="8"/>
                  </a:cxn>
                  <a:cxn ang="0">
                    <a:pos x="21" y="5"/>
                  </a:cxn>
                  <a:cxn ang="0">
                    <a:pos x="25" y="3"/>
                  </a:cxn>
                  <a:cxn ang="0">
                    <a:pos x="30" y="5"/>
                  </a:cxn>
                  <a:cxn ang="0">
                    <a:pos x="33" y="6"/>
                  </a:cxn>
                  <a:cxn ang="0">
                    <a:pos x="33" y="5"/>
                  </a:cxn>
                  <a:cxn ang="0">
                    <a:pos x="36" y="5"/>
                  </a:cxn>
                  <a:cxn ang="0">
                    <a:pos x="35" y="5"/>
                  </a:cxn>
                  <a:cxn ang="0">
                    <a:pos x="36" y="5"/>
                  </a:cxn>
                </a:cxnLst>
                <a:rect l="0" t="0" r="r" b="b"/>
                <a:pathLst>
                  <a:path w="36" h="23">
                    <a:moveTo>
                      <a:pt x="36" y="5"/>
                    </a:moveTo>
                    <a:lnTo>
                      <a:pt x="35" y="5"/>
                    </a:lnTo>
                    <a:lnTo>
                      <a:pt x="30" y="1"/>
                    </a:lnTo>
                    <a:lnTo>
                      <a:pt x="25" y="0"/>
                    </a:lnTo>
                    <a:lnTo>
                      <a:pt x="20" y="3"/>
                    </a:lnTo>
                    <a:lnTo>
                      <a:pt x="15" y="6"/>
                    </a:lnTo>
                    <a:lnTo>
                      <a:pt x="12" y="11"/>
                    </a:lnTo>
                    <a:lnTo>
                      <a:pt x="5" y="18"/>
                    </a:lnTo>
                    <a:lnTo>
                      <a:pt x="0" y="21"/>
                    </a:lnTo>
                    <a:lnTo>
                      <a:pt x="2" y="23"/>
                    </a:lnTo>
                    <a:lnTo>
                      <a:pt x="5" y="21"/>
                    </a:lnTo>
                    <a:lnTo>
                      <a:pt x="10" y="18"/>
                    </a:lnTo>
                    <a:lnTo>
                      <a:pt x="15" y="13"/>
                    </a:lnTo>
                    <a:lnTo>
                      <a:pt x="18" y="8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6" y="5"/>
                    </a:lnTo>
                    <a:lnTo>
                      <a:pt x="35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8" name="Freeform 812"/>
              <p:cNvSpPr>
                <a:spLocks noChangeAspect="1"/>
              </p:cNvSpPr>
              <p:nvPr/>
            </p:nvSpPr>
            <p:spPr bwMode="auto">
              <a:xfrm>
                <a:off x="4662" y="2375"/>
                <a:ext cx="6" cy="13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3" y="11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1" y="13"/>
                  </a:cxn>
                  <a:cxn ang="0">
                    <a:pos x="1" y="10"/>
                  </a:cxn>
                </a:cxnLst>
                <a:rect l="0" t="0" r="r" b="b"/>
                <a:pathLst>
                  <a:path w="6" h="13">
                    <a:moveTo>
                      <a:pt x="1" y="10"/>
                    </a:moveTo>
                    <a:lnTo>
                      <a:pt x="3" y="1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9" name="Freeform 813"/>
              <p:cNvSpPr>
                <a:spLocks noChangeAspect="1"/>
              </p:cNvSpPr>
              <p:nvPr/>
            </p:nvSpPr>
            <p:spPr bwMode="auto">
              <a:xfrm>
                <a:off x="4663" y="2385"/>
                <a:ext cx="59" cy="6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59" y="1"/>
                  </a:cxn>
                  <a:cxn ang="0">
                    <a:pos x="56" y="3"/>
                  </a:cxn>
                  <a:cxn ang="0">
                    <a:pos x="25" y="3"/>
                  </a:cxn>
                  <a:cxn ang="0">
                    <a:pos x="22" y="1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4" y="4"/>
                  </a:cxn>
                  <a:cxn ang="0">
                    <a:pos x="22" y="4"/>
                  </a:cxn>
                  <a:cxn ang="0">
                    <a:pos x="25" y="6"/>
                  </a:cxn>
                  <a:cxn ang="0">
                    <a:pos x="56" y="6"/>
                  </a:cxn>
                  <a:cxn ang="0">
                    <a:pos x="59" y="4"/>
                  </a:cxn>
                  <a:cxn ang="0">
                    <a:pos x="58" y="3"/>
                  </a:cxn>
                </a:cxnLst>
                <a:rect l="0" t="0" r="r" b="b"/>
                <a:pathLst>
                  <a:path w="59" h="6">
                    <a:moveTo>
                      <a:pt x="58" y="3"/>
                    </a:moveTo>
                    <a:lnTo>
                      <a:pt x="59" y="1"/>
                    </a:lnTo>
                    <a:lnTo>
                      <a:pt x="56" y="3"/>
                    </a:lnTo>
                    <a:lnTo>
                      <a:pt x="25" y="3"/>
                    </a:lnTo>
                    <a:lnTo>
                      <a:pt x="22" y="1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4"/>
                    </a:lnTo>
                    <a:lnTo>
                      <a:pt x="22" y="4"/>
                    </a:lnTo>
                    <a:lnTo>
                      <a:pt x="25" y="6"/>
                    </a:lnTo>
                    <a:lnTo>
                      <a:pt x="56" y="6"/>
                    </a:lnTo>
                    <a:lnTo>
                      <a:pt x="59" y="4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0" name="Freeform 814"/>
              <p:cNvSpPr>
                <a:spLocks noChangeAspect="1"/>
              </p:cNvSpPr>
              <p:nvPr/>
            </p:nvSpPr>
            <p:spPr bwMode="auto">
              <a:xfrm>
                <a:off x="4721" y="2380"/>
                <a:ext cx="18" cy="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3" y="5"/>
                  </a:cxn>
                  <a:cxn ang="0">
                    <a:pos x="0" y="8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8" y="5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3"/>
                  </a:cxn>
                  <a:cxn ang="0">
                    <a:pos x="16" y="3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14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3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1" name="Freeform 815"/>
              <p:cNvSpPr>
                <a:spLocks noChangeAspect="1"/>
              </p:cNvSpPr>
              <p:nvPr/>
            </p:nvSpPr>
            <p:spPr bwMode="auto">
              <a:xfrm>
                <a:off x="4737" y="2344"/>
                <a:ext cx="98" cy="39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0" y="3"/>
                  </a:cxn>
                  <a:cxn ang="0">
                    <a:pos x="85" y="5"/>
                  </a:cxn>
                  <a:cxn ang="0">
                    <a:pos x="79" y="6"/>
                  </a:cxn>
                  <a:cxn ang="0">
                    <a:pos x="72" y="9"/>
                  </a:cxn>
                  <a:cxn ang="0">
                    <a:pos x="67" y="11"/>
                  </a:cxn>
                  <a:cxn ang="0">
                    <a:pos x="61" y="13"/>
                  </a:cxn>
                  <a:cxn ang="0">
                    <a:pos x="54" y="14"/>
                  </a:cxn>
                  <a:cxn ang="0">
                    <a:pos x="47" y="18"/>
                  </a:cxn>
                  <a:cxn ang="0">
                    <a:pos x="43" y="19"/>
                  </a:cxn>
                  <a:cxn ang="0">
                    <a:pos x="36" y="21"/>
                  </a:cxn>
                  <a:cxn ang="0">
                    <a:pos x="29" y="23"/>
                  </a:cxn>
                  <a:cxn ang="0">
                    <a:pos x="25" y="26"/>
                  </a:cxn>
                  <a:cxn ang="0">
                    <a:pos x="18" y="27"/>
                  </a:cxn>
                  <a:cxn ang="0">
                    <a:pos x="11" y="31"/>
                  </a:cxn>
                  <a:cxn ang="0">
                    <a:pos x="5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7" y="36"/>
                  </a:cxn>
                  <a:cxn ang="0">
                    <a:pos x="13" y="32"/>
                  </a:cxn>
                  <a:cxn ang="0">
                    <a:pos x="18" y="31"/>
                  </a:cxn>
                  <a:cxn ang="0">
                    <a:pos x="25" y="29"/>
                  </a:cxn>
                  <a:cxn ang="0">
                    <a:pos x="31" y="26"/>
                  </a:cxn>
                  <a:cxn ang="0">
                    <a:pos x="36" y="24"/>
                  </a:cxn>
                  <a:cxn ang="0">
                    <a:pos x="43" y="23"/>
                  </a:cxn>
                  <a:cxn ang="0">
                    <a:pos x="49" y="21"/>
                  </a:cxn>
                  <a:cxn ang="0">
                    <a:pos x="56" y="18"/>
                  </a:cxn>
                  <a:cxn ang="0">
                    <a:pos x="62" y="16"/>
                  </a:cxn>
                  <a:cxn ang="0">
                    <a:pos x="67" y="14"/>
                  </a:cxn>
                  <a:cxn ang="0">
                    <a:pos x="74" y="13"/>
                  </a:cxn>
                  <a:cxn ang="0">
                    <a:pos x="80" y="9"/>
                  </a:cxn>
                  <a:cxn ang="0">
                    <a:pos x="85" y="8"/>
                  </a:cxn>
                  <a:cxn ang="0">
                    <a:pos x="92" y="5"/>
                  </a:cxn>
                  <a:cxn ang="0">
                    <a:pos x="98" y="3"/>
                  </a:cxn>
                  <a:cxn ang="0">
                    <a:pos x="97" y="3"/>
                  </a:cxn>
                  <a:cxn ang="0">
                    <a:pos x="97" y="0"/>
                  </a:cxn>
                </a:cxnLst>
                <a:rect l="0" t="0" r="r" b="b"/>
                <a:pathLst>
                  <a:path w="98" h="39">
                    <a:moveTo>
                      <a:pt x="97" y="0"/>
                    </a:moveTo>
                    <a:lnTo>
                      <a:pt x="90" y="3"/>
                    </a:lnTo>
                    <a:lnTo>
                      <a:pt x="85" y="5"/>
                    </a:lnTo>
                    <a:lnTo>
                      <a:pt x="79" y="6"/>
                    </a:lnTo>
                    <a:lnTo>
                      <a:pt x="72" y="9"/>
                    </a:lnTo>
                    <a:lnTo>
                      <a:pt x="67" y="11"/>
                    </a:lnTo>
                    <a:lnTo>
                      <a:pt x="61" y="13"/>
                    </a:lnTo>
                    <a:lnTo>
                      <a:pt x="54" y="14"/>
                    </a:lnTo>
                    <a:lnTo>
                      <a:pt x="47" y="18"/>
                    </a:lnTo>
                    <a:lnTo>
                      <a:pt x="43" y="19"/>
                    </a:lnTo>
                    <a:lnTo>
                      <a:pt x="36" y="21"/>
                    </a:lnTo>
                    <a:lnTo>
                      <a:pt x="29" y="23"/>
                    </a:lnTo>
                    <a:lnTo>
                      <a:pt x="25" y="26"/>
                    </a:lnTo>
                    <a:lnTo>
                      <a:pt x="18" y="27"/>
                    </a:lnTo>
                    <a:lnTo>
                      <a:pt x="11" y="31"/>
                    </a:lnTo>
                    <a:lnTo>
                      <a:pt x="5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7" y="36"/>
                    </a:lnTo>
                    <a:lnTo>
                      <a:pt x="13" y="32"/>
                    </a:lnTo>
                    <a:lnTo>
                      <a:pt x="18" y="31"/>
                    </a:lnTo>
                    <a:lnTo>
                      <a:pt x="25" y="29"/>
                    </a:lnTo>
                    <a:lnTo>
                      <a:pt x="31" y="26"/>
                    </a:lnTo>
                    <a:lnTo>
                      <a:pt x="36" y="24"/>
                    </a:lnTo>
                    <a:lnTo>
                      <a:pt x="43" y="23"/>
                    </a:lnTo>
                    <a:lnTo>
                      <a:pt x="49" y="21"/>
                    </a:lnTo>
                    <a:lnTo>
                      <a:pt x="56" y="18"/>
                    </a:lnTo>
                    <a:lnTo>
                      <a:pt x="62" y="16"/>
                    </a:lnTo>
                    <a:lnTo>
                      <a:pt x="67" y="14"/>
                    </a:lnTo>
                    <a:lnTo>
                      <a:pt x="74" y="13"/>
                    </a:lnTo>
                    <a:lnTo>
                      <a:pt x="80" y="9"/>
                    </a:lnTo>
                    <a:lnTo>
                      <a:pt x="85" y="8"/>
                    </a:lnTo>
                    <a:lnTo>
                      <a:pt x="92" y="5"/>
                    </a:lnTo>
                    <a:lnTo>
                      <a:pt x="98" y="3"/>
                    </a:lnTo>
                    <a:lnTo>
                      <a:pt x="97" y="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2" name="Freeform 816"/>
              <p:cNvSpPr>
                <a:spLocks noChangeAspect="1"/>
              </p:cNvSpPr>
              <p:nvPr/>
            </p:nvSpPr>
            <p:spPr bwMode="auto">
              <a:xfrm>
                <a:off x="4834" y="2309"/>
                <a:ext cx="142" cy="38"/>
              </a:xfrm>
              <a:custGeom>
                <a:avLst/>
                <a:gdLst/>
                <a:ahLst/>
                <a:cxnLst>
                  <a:cxn ang="0">
                    <a:pos x="142" y="2"/>
                  </a:cxn>
                  <a:cxn ang="0">
                    <a:pos x="132" y="0"/>
                  </a:cxn>
                  <a:cxn ang="0">
                    <a:pos x="122" y="2"/>
                  </a:cxn>
                  <a:cxn ang="0">
                    <a:pos x="104" y="2"/>
                  </a:cxn>
                  <a:cxn ang="0">
                    <a:pos x="95" y="5"/>
                  </a:cxn>
                  <a:cxn ang="0">
                    <a:pos x="86" y="7"/>
                  </a:cxn>
                  <a:cxn ang="0">
                    <a:pos x="78" y="10"/>
                  </a:cxn>
                  <a:cxn ang="0">
                    <a:pos x="68" y="12"/>
                  </a:cxn>
                  <a:cxn ang="0">
                    <a:pos x="60" y="15"/>
                  </a:cxn>
                  <a:cxn ang="0">
                    <a:pos x="52" y="18"/>
                  </a:cxn>
                  <a:cxn ang="0">
                    <a:pos x="42" y="21"/>
                  </a:cxn>
                  <a:cxn ang="0">
                    <a:pos x="34" y="23"/>
                  </a:cxn>
                  <a:cxn ang="0">
                    <a:pos x="26" y="26"/>
                  </a:cxn>
                  <a:cxn ang="0">
                    <a:pos x="18" y="30"/>
                  </a:cxn>
                  <a:cxn ang="0">
                    <a:pos x="9" y="33"/>
                  </a:cxn>
                  <a:cxn ang="0">
                    <a:pos x="0" y="35"/>
                  </a:cxn>
                  <a:cxn ang="0">
                    <a:pos x="0" y="38"/>
                  </a:cxn>
                  <a:cxn ang="0">
                    <a:pos x="9" y="36"/>
                  </a:cxn>
                  <a:cxn ang="0">
                    <a:pos x="18" y="33"/>
                  </a:cxn>
                  <a:cxn ang="0">
                    <a:pos x="27" y="30"/>
                  </a:cxn>
                  <a:cxn ang="0">
                    <a:pos x="36" y="26"/>
                  </a:cxn>
                  <a:cxn ang="0">
                    <a:pos x="44" y="25"/>
                  </a:cxn>
                  <a:cxn ang="0">
                    <a:pos x="52" y="21"/>
                  </a:cxn>
                  <a:cxn ang="0">
                    <a:pos x="62" y="18"/>
                  </a:cxn>
                  <a:cxn ang="0">
                    <a:pos x="70" y="15"/>
                  </a:cxn>
                  <a:cxn ang="0">
                    <a:pos x="78" y="12"/>
                  </a:cxn>
                  <a:cxn ang="0">
                    <a:pos x="86" y="10"/>
                  </a:cxn>
                  <a:cxn ang="0">
                    <a:pos x="96" y="8"/>
                  </a:cxn>
                  <a:cxn ang="0">
                    <a:pos x="104" y="7"/>
                  </a:cxn>
                  <a:cxn ang="0">
                    <a:pos x="114" y="5"/>
                  </a:cxn>
                  <a:cxn ang="0">
                    <a:pos x="122" y="3"/>
                  </a:cxn>
                  <a:cxn ang="0">
                    <a:pos x="132" y="3"/>
                  </a:cxn>
                  <a:cxn ang="0">
                    <a:pos x="142" y="5"/>
                  </a:cxn>
                  <a:cxn ang="0">
                    <a:pos x="142" y="2"/>
                  </a:cxn>
                </a:cxnLst>
                <a:rect l="0" t="0" r="r" b="b"/>
                <a:pathLst>
                  <a:path w="142" h="38">
                    <a:moveTo>
                      <a:pt x="142" y="2"/>
                    </a:moveTo>
                    <a:lnTo>
                      <a:pt x="132" y="0"/>
                    </a:lnTo>
                    <a:lnTo>
                      <a:pt x="122" y="2"/>
                    </a:lnTo>
                    <a:lnTo>
                      <a:pt x="104" y="2"/>
                    </a:lnTo>
                    <a:lnTo>
                      <a:pt x="95" y="5"/>
                    </a:lnTo>
                    <a:lnTo>
                      <a:pt x="86" y="7"/>
                    </a:lnTo>
                    <a:lnTo>
                      <a:pt x="78" y="10"/>
                    </a:lnTo>
                    <a:lnTo>
                      <a:pt x="68" y="12"/>
                    </a:lnTo>
                    <a:lnTo>
                      <a:pt x="60" y="15"/>
                    </a:lnTo>
                    <a:lnTo>
                      <a:pt x="52" y="18"/>
                    </a:lnTo>
                    <a:lnTo>
                      <a:pt x="42" y="21"/>
                    </a:lnTo>
                    <a:lnTo>
                      <a:pt x="34" y="23"/>
                    </a:lnTo>
                    <a:lnTo>
                      <a:pt x="26" y="26"/>
                    </a:lnTo>
                    <a:lnTo>
                      <a:pt x="18" y="30"/>
                    </a:lnTo>
                    <a:lnTo>
                      <a:pt x="9" y="33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18" y="33"/>
                    </a:lnTo>
                    <a:lnTo>
                      <a:pt x="27" y="30"/>
                    </a:lnTo>
                    <a:lnTo>
                      <a:pt x="36" y="26"/>
                    </a:lnTo>
                    <a:lnTo>
                      <a:pt x="44" y="25"/>
                    </a:lnTo>
                    <a:lnTo>
                      <a:pt x="52" y="21"/>
                    </a:lnTo>
                    <a:lnTo>
                      <a:pt x="62" y="18"/>
                    </a:lnTo>
                    <a:lnTo>
                      <a:pt x="70" y="15"/>
                    </a:lnTo>
                    <a:lnTo>
                      <a:pt x="78" y="12"/>
                    </a:lnTo>
                    <a:lnTo>
                      <a:pt x="86" y="10"/>
                    </a:lnTo>
                    <a:lnTo>
                      <a:pt x="96" y="8"/>
                    </a:lnTo>
                    <a:lnTo>
                      <a:pt x="104" y="7"/>
                    </a:lnTo>
                    <a:lnTo>
                      <a:pt x="114" y="5"/>
                    </a:lnTo>
                    <a:lnTo>
                      <a:pt x="122" y="3"/>
                    </a:lnTo>
                    <a:lnTo>
                      <a:pt x="132" y="3"/>
                    </a:lnTo>
                    <a:lnTo>
                      <a:pt x="142" y="5"/>
                    </a:lnTo>
                    <a:lnTo>
                      <a:pt x="1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3" name="Freeform 817"/>
              <p:cNvSpPr>
                <a:spLocks noChangeAspect="1"/>
              </p:cNvSpPr>
              <p:nvPr/>
            </p:nvSpPr>
            <p:spPr bwMode="auto">
              <a:xfrm>
                <a:off x="4976" y="2306"/>
                <a:ext cx="44" cy="8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21" y="2"/>
                  </a:cxn>
                  <a:cxn ang="0">
                    <a:pos x="18" y="3"/>
                  </a:cxn>
                  <a:cxn ang="0">
                    <a:pos x="5" y="3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3" y="6"/>
                  </a:cxn>
                  <a:cxn ang="0">
                    <a:pos x="13" y="6"/>
                  </a:cxn>
                  <a:cxn ang="0">
                    <a:pos x="17" y="5"/>
                  </a:cxn>
                  <a:cxn ang="0">
                    <a:pos x="43" y="5"/>
                  </a:cxn>
                  <a:cxn ang="0">
                    <a:pos x="41" y="3"/>
                  </a:cxn>
                  <a:cxn ang="0">
                    <a:pos x="44" y="2"/>
                  </a:cxn>
                  <a:cxn ang="0">
                    <a:pos x="43" y="0"/>
                  </a:cxn>
                  <a:cxn ang="0">
                    <a:pos x="43" y="2"/>
                  </a:cxn>
                  <a:cxn ang="0">
                    <a:pos x="44" y="2"/>
                  </a:cxn>
                </a:cxnLst>
                <a:rect l="0" t="0" r="r" b="b"/>
                <a:pathLst>
                  <a:path w="44" h="8">
                    <a:moveTo>
                      <a:pt x="44" y="2"/>
                    </a:moveTo>
                    <a:lnTo>
                      <a:pt x="21" y="2"/>
                    </a:lnTo>
                    <a:lnTo>
                      <a:pt x="18" y="3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6"/>
                    </a:lnTo>
                    <a:lnTo>
                      <a:pt x="13" y="6"/>
                    </a:lnTo>
                    <a:lnTo>
                      <a:pt x="17" y="5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44" y="2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4" name="Freeform 818"/>
              <p:cNvSpPr>
                <a:spLocks noChangeAspect="1"/>
              </p:cNvSpPr>
              <p:nvPr/>
            </p:nvSpPr>
            <p:spPr bwMode="auto">
              <a:xfrm>
                <a:off x="5017" y="2308"/>
                <a:ext cx="5" cy="6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3" y="6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3" y="6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lnTo>
                      <a:pt x="5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5" name="Freeform 819"/>
              <p:cNvSpPr>
                <a:spLocks noChangeAspect="1"/>
              </p:cNvSpPr>
              <p:nvPr/>
            </p:nvSpPr>
            <p:spPr bwMode="auto">
              <a:xfrm>
                <a:off x="4976" y="2311"/>
                <a:ext cx="44" cy="21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7" y="18"/>
                  </a:cxn>
                  <a:cxn ang="0">
                    <a:pos x="10" y="16"/>
                  </a:cxn>
                  <a:cxn ang="0">
                    <a:pos x="13" y="16"/>
                  </a:cxn>
                  <a:cxn ang="0">
                    <a:pos x="15" y="15"/>
                  </a:cxn>
                  <a:cxn ang="0">
                    <a:pos x="18" y="13"/>
                  </a:cxn>
                  <a:cxn ang="0">
                    <a:pos x="20" y="13"/>
                  </a:cxn>
                  <a:cxn ang="0">
                    <a:pos x="23" y="11"/>
                  </a:cxn>
                  <a:cxn ang="0">
                    <a:pos x="26" y="11"/>
                  </a:cxn>
                  <a:cxn ang="0">
                    <a:pos x="30" y="10"/>
                  </a:cxn>
                  <a:cxn ang="0">
                    <a:pos x="31" y="10"/>
                  </a:cxn>
                  <a:cxn ang="0">
                    <a:pos x="35" y="8"/>
                  </a:cxn>
                  <a:cxn ang="0">
                    <a:pos x="38" y="8"/>
                  </a:cxn>
                  <a:cxn ang="0">
                    <a:pos x="39" y="6"/>
                  </a:cxn>
                  <a:cxn ang="0">
                    <a:pos x="43" y="5"/>
                  </a:cxn>
                  <a:cxn ang="0">
                    <a:pos x="44" y="3"/>
                  </a:cxn>
                  <a:cxn ang="0">
                    <a:pos x="43" y="0"/>
                  </a:cxn>
                  <a:cxn ang="0">
                    <a:pos x="39" y="3"/>
                  </a:cxn>
                  <a:cxn ang="0">
                    <a:pos x="36" y="5"/>
                  </a:cxn>
                  <a:cxn ang="0">
                    <a:pos x="33" y="5"/>
                  </a:cxn>
                  <a:cxn ang="0">
                    <a:pos x="31" y="6"/>
                  </a:cxn>
                  <a:cxn ang="0">
                    <a:pos x="28" y="8"/>
                  </a:cxn>
                  <a:cxn ang="0">
                    <a:pos x="23" y="8"/>
                  </a:cxn>
                  <a:cxn ang="0">
                    <a:pos x="20" y="10"/>
                  </a:cxn>
                  <a:cxn ang="0">
                    <a:pos x="17" y="10"/>
                  </a:cxn>
                  <a:cxn ang="0">
                    <a:pos x="13" y="11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5" y="15"/>
                  </a:cxn>
                  <a:cxn ang="0">
                    <a:pos x="3" y="16"/>
                  </a:cxn>
                  <a:cxn ang="0">
                    <a:pos x="0" y="18"/>
                  </a:cxn>
                  <a:cxn ang="0">
                    <a:pos x="3" y="21"/>
                  </a:cxn>
                </a:cxnLst>
                <a:rect l="0" t="0" r="r" b="b"/>
                <a:pathLst>
                  <a:path w="44" h="21">
                    <a:moveTo>
                      <a:pt x="3" y="21"/>
                    </a:moveTo>
                    <a:lnTo>
                      <a:pt x="7" y="18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8" y="13"/>
                    </a:lnTo>
                    <a:lnTo>
                      <a:pt x="20" y="13"/>
                    </a:lnTo>
                    <a:lnTo>
                      <a:pt x="23" y="11"/>
                    </a:lnTo>
                    <a:lnTo>
                      <a:pt x="26" y="11"/>
                    </a:lnTo>
                    <a:lnTo>
                      <a:pt x="30" y="10"/>
                    </a:lnTo>
                    <a:lnTo>
                      <a:pt x="31" y="10"/>
                    </a:lnTo>
                    <a:lnTo>
                      <a:pt x="35" y="8"/>
                    </a:lnTo>
                    <a:lnTo>
                      <a:pt x="38" y="8"/>
                    </a:lnTo>
                    <a:lnTo>
                      <a:pt x="39" y="6"/>
                    </a:lnTo>
                    <a:lnTo>
                      <a:pt x="43" y="5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39" y="3"/>
                    </a:lnTo>
                    <a:lnTo>
                      <a:pt x="36" y="5"/>
                    </a:lnTo>
                    <a:lnTo>
                      <a:pt x="33" y="5"/>
                    </a:lnTo>
                    <a:lnTo>
                      <a:pt x="31" y="6"/>
                    </a:lnTo>
                    <a:lnTo>
                      <a:pt x="28" y="8"/>
                    </a:lnTo>
                    <a:lnTo>
                      <a:pt x="23" y="8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3" y="11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5" y="15"/>
                    </a:lnTo>
                    <a:lnTo>
                      <a:pt x="3" y="16"/>
                    </a:lnTo>
                    <a:lnTo>
                      <a:pt x="0" y="18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6" name="Freeform 820"/>
              <p:cNvSpPr>
                <a:spLocks noChangeAspect="1"/>
              </p:cNvSpPr>
              <p:nvPr/>
            </p:nvSpPr>
            <p:spPr bwMode="auto">
              <a:xfrm>
                <a:off x="4924" y="2329"/>
                <a:ext cx="55" cy="54"/>
              </a:xfrm>
              <a:custGeom>
                <a:avLst/>
                <a:gdLst/>
                <a:ahLst/>
                <a:cxnLst>
                  <a:cxn ang="0">
                    <a:pos x="3" y="52"/>
                  </a:cxn>
                  <a:cxn ang="0">
                    <a:pos x="3" y="54"/>
                  </a:cxn>
                  <a:cxn ang="0">
                    <a:pos x="55" y="3"/>
                  </a:cxn>
                  <a:cxn ang="0">
                    <a:pos x="52" y="0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1" y="52"/>
                  </a:cxn>
                  <a:cxn ang="0">
                    <a:pos x="0" y="54"/>
                  </a:cxn>
                  <a:cxn ang="0">
                    <a:pos x="1" y="54"/>
                  </a:cxn>
                  <a:cxn ang="0">
                    <a:pos x="3" y="52"/>
                  </a:cxn>
                </a:cxnLst>
                <a:rect l="0" t="0" r="r" b="b"/>
                <a:pathLst>
                  <a:path w="55" h="54">
                    <a:moveTo>
                      <a:pt x="3" y="52"/>
                    </a:moveTo>
                    <a:lnTo>
                      <a:pt x="3" y="54"/>
                    </a:lnTo>
                    <a:lnTo>
                      <a:pt x="55" y="3"/>
                    </a:lnTo>
                    <a:lnTo>
                      <a:pt x="52" y="0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1" y="52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7" name="Freeform 821"/>
              <p:cNvSpPr>
                <a:spLocks noChangeAspect="1"/>
              </p:cNvSpPr>
              <p:nvPr/>
            </p:nvSpPr>
            <p:spPr bwMode="auto">
              <a:xfrm>
                <a:off x="4925" y="2381"/>
                <a:ext cx="4" cy="5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5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4" y="2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4" y="5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8" name="Freeform 822"/>
              <p:cNvSpPr>
                <a:spLocks noChangeAspect="1"/>
              </p:cNvSpPr>
              <p:nvPr/>
            </p:nvSpPr>
            <p:spPr bwMode="auto">
              <a:xfrm>
                <a:off x="4929" y="2375"/>
                <a:ext cx="200" cy="11"/>
              </a:xfrm>
              <a:custGeom>
                <a:avLst/>
                <a:gdLst/>
                <a:ahLst/>
                <a:cxnLst>
                  <a:cxn ang="0">
                    <a:pos x="200" y="0"/>
                  </a:cxn>
                  <a:cxn ang="0">
                    <a:pos x="150" y="0"/>
                  </a:cxn>
                  <a:cxn ang="0">
                    <a:pos x="142" y="1"/>
                  </a:cxn>
                  <a:cxn ang="0">
                    <a:pos x="106" y="1"/>
                  </a:cxn>
                  <a:cxn ang="0">
                    <a:pos x="100" y="3"/>
                  </a:cxn>
                  <a:cxn ang="0">
                    <a:pos x="73" y="3"/>
                  </a:cxn>
                  <a:cxn ang="0">
                    <a:pos x="67" y="5"/>
                  </a:cxn>
                  <a:cxn ang="0">
                    <a:pos x="42" y="5"/>
                  </a:cxn>
                  <a:cxn ang="0">
                    <a:pos x="36" y="6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31" y="10"/>
                  </a:cxn>
                  <a:cxn ang="0">
                    <a:pos x="36" y="8"/>
                  </a:cxn>
                  <a:cxn ang="0">
                    <a:pos x="73" y="8"/>
                  </a:cxn>
                  <a:cxn ang="0">
                    <a:pos x="80" y="6"/>
                  </a:cxn>
                  <a:cxn ang="0">
                    <a:pos x="106" y="6"/>
                  </a:cxn>
                  <a:cxn ang="0">
                    <a:pos x="111" y="5"/>
                  </a:cxn>
                  <a:cxn ang="0">
                    <a:pos x="142" y="5"/>
                  </a:cxn>
                  <a:cxn ang="0">
                    <a:pos x="150" y="3"/>
                  </a:cxn>
                  <a:cxn ang="0">
                    <a:pos x="186" y="3"/>
                  </a:cxn>
                  <a:cxn ang="0">
                    <a:pos x="193" y="1"/>
                  </a:cxn>
                  <a:cxn ang="0">
                    <a:pos x="200" y="1"/>
                  </a:cxn>
                  <a:cxn ang="0">
                    <a:pos x="200" y="0"/>
                  </a:cxn>
                </a:cxnLst>
                <a:rect l="0" t="0" r="r" b="b"/>
                <a:pathLst>
                  <a:path w="200" h="11">
                    <a:moveTo>
                      <a:pt x="200" y="0"/>
                    </a:moveTo>
                    <a:lnTo>
                      <a:pt x="150" y="0"/>
                    </a:lnTo>
                    <a:lnTo>
                      <a:pt x="142" y="1"/>
                    </a:lnTo>
                    <a:lnTo>
                      <a:pt x="106" y="1"/>
                    </a:lnTo>
                    <a:lnTo>
                      <a:pt x="100" y="3"/>
                    </a:lnTo>
                    <a:lnTo>
                      <a:pt x="73" y="3"/>
                    </a:lnTo>
                    <a:lnTo>
                      <a:pt x="67" y="5"/>
                    </a:lnTo>
                    <a:lnTo>
                      <a:pt x="42" y="5"/>
                    </a:lnTo>
                    <a:lnTo>
                      <a:pt x="36" y="6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31" y="10"/>
                    </a:lnTo>
                    <a:lnTo>
                      <a:pt x="36" y="8"/>
                    </a:lnTo>
                    <a:lnTo>
                      <a:pt x="73" y="8"/>
                    </a:lnTo>
                    <a:lnTo>
                      <a:pt x="80" y="6"/>
                    </a:lnTo>
                    <a:lnTo>
                      <a:pt x="106" y="6"/>
                    </a:lnTo>
                    <a:lnTo>
                      <a:pt x="111" y="5"/>
                    </a:lnTo>
                    <a:lnTo>
                      <a:pt x="142" y="5"/>
                    </a:lnTo>
                    <a:lnTo>
                      <a:pt x="150" y="3"/>
                    </a:lnTo>
                    <a:lnTo>
                      <a:pt x="186" y="3"/>
                    </a:lnTo>
                    <a:lnTo>
                      <a:pt x="193" y="1"/>
                    </a:lnTo>
                    <a:lnTo>
                      <a:pt x="200" y="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9" name="Freeform 823"/>
              <p:cNvSpPr>
                <a:spLocks noChangeAspect="1"/>
              </p:cNvSpPr>
              <p:nvPr/>
            </p:nvSpPr>
            <p:spPr bwMode="auto">
              <a:xfrm>
                <a:off x="5129" y="2368"/>
                <a:ext cx="67" cy="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5" y="0"/>
                  </a:cxn>
                  <a:cxn ang="0">
                    <a:pos x="57" y="0"/>
                  </a:cxn>
                  <a:cxn ang="0">
                    <a:pos x="54" y="2"/>
                  </a:cxn>
                  <a:cxn ang="0">
                    <a:pos x="32" y="2"/>
                  </a:cxn>
                  <a:cxn ang="0">
                    <a:pos x="27" y="3"/>
                  </a:cxn>
                  <a:cxn ang="0">
                    <a:pos x="16" y="3"/>
                  </a:cxn>
                  <a:cxn ang="0">
                    <a:pos x="11" y="5"/>
                  </a:cxn>
                  <a:cxn ang="0">
                    <a:pos x="3" y="5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11" y="7"/>
                  </a:cxn>
                  <a:cxn ang="0">
                    <a:pos x="27" y="7"/>
                  </a:cxn>
                  <a:cxn ang="0">
                    <a:pos x="32" y="5"/>
                  </a:cxn>
                  <a:cxn ang="0">
                    <a:pos x="54" y="5"/>
                  </a:cxn>
                  <a:cxn ang="0">
                    <a:pos x="57" y="3"/>
                  </a:cxn>
                  <a:cxn ang="0">
                    <a:pos x="67" y="3"/>
                  </a:cxn>
                  <a:cxn ang="0">
                    <a:pos x="65" y="3"/>
                  </a:cxn>
                  <a:cxn ang="0">
                    <a:pos x="67" y="3"/>
                  </a:cxn>
                  <a:cxn ang="0">
                    <a:pos x="63" y="0"/>
                  </a:cxn>
                </a:cxnLst>
                <a:rect l="0" t="0" r="r" b="b"/>
                <a:pathLst>
                  <a:path w="67" h="8">
                    <a:moveTo>
                      <a:pt x="63" y="0"/>
                    </a:moveTo>
                    <a:lnTo>
                      <a:pt x="65" y="0"/>
                    </a:lnTo>
                    <a:lnTo>
                      <a:pt x="57" y="0"/>
                    </a:lnTo>
                    <a:lnTo>
                      <a:pt x="54" y="2"/>
                    </a:lnTo>
                    <a:lnTo>
                      <a:pt x="32" y="2"/>
                    </a:lnTo>
                    <a:lnTo>
                      <a:pt x="27" y="3"/>
                    </a:lnTo>
                    <a:lnTo>
                      <a:pt x="16" y="3"/>
                    </a:lnTo>
                    <a:lnTo>
                      <a:pt x="11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1" y="7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54" y="5"/>
                    </a:lnTo>
                    <a:lnTo>
                      <a:pt x="57" y="3"/>
                    </a:lnTo>
                    <a:lnTo>
                      <a:pt x="67" y="3"/>
                    </a:lnTo>
                    <a:lnTo>
                      <a:pt x="65" y="3"/>
                    </a:lnTo>
                    <a:lnTo>
                      <a:pt x="67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0" name="Freeform 824"/>
              <p:cNvSpPr>
                <a:spLocks noChangeAspect="1"/>
              </p:cNvSpPr>
              <p:nvPr/>
            </p:nvSpPr>
            <p:spPr bwMode="auto">
              <a:xfrm>
                <a:off x="5192" y="2296"/>
                <a:ext cx="100" cy="75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92" y="5"/>
                  </a:cxn>
                  <a:cxn ang="0">
                    <a:pos x="86" y="10"/>
                  </a:cxn>
                  <a:cxn ang="0">
                    <a:pos x="81" y="15"/>
                  </a:cxn>
                  <a:cxn ang="0">
                    <a:pos x="74" y="18"/>
                  </a:cxn>
                  <a:cxn ang="0">
                    <a:pos x="68" y="23"/>
                  </a:cxn>
                  <a:cxn ang="0">
                    <a:pos x="61" y="28"/>
                  </a:cxn>
                  <a:cxn ang="0">
                    <a:pos x="56" y="33"/>
                  </a:cxn>
                  <a:cxn ang="0">
                    <a:pos x="50" y="36"/>
                  </a:cxn>
                  <a:cxn ang="0">
                    <a:pos x="43" y="41"/>
                  </a:cxn>
                  <a:cxn ang="0">
                    <a:pos x="38" y="46"/>
                  </a:cxn>
                  <a:cxn ang="0">
                    <a:pos x="32" y="49"/>
                  </a:cxn>
                  <a:cxn ang="0">
                    <a:pos x="25" y="54"/>
                  </a:cxn>
                  <a:cxn ang="0">
                    <a:pos x="18" y="59"/>
                  </a:cxn>
                  <a:cxn ang="0">
                    <a:pos x="14" y="64"/>
                  </a:cxn>
                  <a:cxn ang="0">
                    <a:pos x="7" y="69"/>
                  </a:cxn>
                  <a:cxn ang="0">
                    <a:pos x="0" y="72"/>
                  </a:cxn>
                  <a:cxn ang="0">
                    <a:pos x="4" y="75"/>
                  </a:cxn>
                  <a:cxn ang="0">
                    <a:pos x="9" y="71"/>
                  </a:cxn>
                  <a:cxn ang="0">
                    <a:pos x="15" y="66"/>
                  </a:cxn>
                  <a:cxn ang="0">
                    <a:pos x="22" y="61"/>
                  </a:cxn>
                  <a:cxn ang="0">
                    <a:pos x="27" y="57"/>
                  </a:cxn>
                  <a:cxn ang="0">
                    <a:pos x="33" y="53"/>
                  </a:cxn>
                  <a:cxn ang="0">
                    <a:pos x="40" y="48"/>
                  </a:cxn>
                  <a:cxn ang="0">
                    <a:pos x="45" y="43"/>
                  </a:cxn>
                  <a:cxn ang="0">
                    <a:pos x="51" y="39"/>
                  </a:cxn>
                  <a:cxn ang="0">
                    <a:pos x="58" y="34"/>
                  </a:cxn>
                  <a:cxn ang="0">
                    <a:pos x="64" y="30"/>
                  </a:cxn>
                  <a:cxn ang="0">
                    <a:pos x="69" y="25"/>
                  </a:cxn>
                  <a:cxn ang="0">
                    <a:pos x="76" y="21"/>
                  </a:cxn>
                  <a:cxn ang="0">
                    <a:pos x="82" y="16"/>
                  </a:cxn>
                  <a:cxn ang="0">
                    <a:pos x="89" y="12"/>
                  </a:cxn>
                  <a:cxn ang="0">
                    <a:pos x="95" y="8"/>
                  </a:cxn>
                  <a:cxn ang="0">
                    <a:pos x="100" y="3"/>
                  </a:cxn>
                  <a:cxn ang="0">
                    <a:pos x="99" y="0"/>
                  </a:cxn>
                </a:cxnLst>
                <a:rect l="0" t="0" r="r" b="b"/>
                <a:pathLst>
                  <a:path w="100" h="75">
                    <a:moveTo>
                      <a:pt x="99" y="0"/>
                    </a:moveTo>
                    <a:lnTo>
                      <a:pt x="92" y="5"/>
                    </a:lnTo>
                    <a:lnTo>
                      <a:pt x="86" y="10"/>
                    </a:lnTo>
                    <a:lnTo>
                      <a:pt x="81" y="15"/>
                    </a:lnTo>
                    <a:lnTo>
                      <a:pt x="74" y="18"/>
                    </a:lnTo>
                    <a:lnTo>
                      <a:pt x="68" y="23"/>
                    </a:lnTo>
                    <a:lnTo>
                      <a:pt x="61" y="28"/>
                    </a:lnTo>
                    <a:lnTo>
                      <a:pt x="56" y="33"/>
                    </a:lnTo>
                    <a:lnTo>
                      <a:pt x="50" y="36"/>
                    </a:lnTo>
                    <a:lnTo>
                      <a:pt x="43" y="41"/>
                    </a:lnTo>
                    <a:lnTo>
                      <a:pt x="38" y="46"/>
                    </a:lnTo>
                    <a:lnTo>
                      <a:pt x="32" y="49"/>
                    </a:lnTo>
                    <a:lnTo>
                      <a:pt x="25" y="54"/>
                    </a:lnTo>
                    <a:lnTo>
                      <a:pt x="18" y="59"/>
                    </a:lnTo>
                    <a:lnTo>
                      <a:pt x="14" y="64"/>
                    </a:lnTo>
                    <a:lnTo>
                      <a:pt x="7" y="69"/>
                    </a:lnTo>
                    <a:lnTo>
                      <a:pt x="0" y="72"/>
                    </a:lnTo>
                    <a:lnTo>
                      <a:pt x="4" y="75"/>
                    </a:lnTo>
                    <a:lnTo>
                      <a:pt x="9" y="71"/>
                    </a:lnTo>
                    <a:lnTo>
                      <a:pt x="15" y="66"/>
                    </a:lnTo>
                    <a:lnTo>
                      <a:pt x="22" y="61"/>
                    </a:lnTo>
                    <a:lnTo>
                      <a:pt x="27" y="57"/>
                    </a:lnTo>
                    <a:lnTo>
                      <a:pt x="33" y="53"/>
                    </a:lnTo>
                    <a:lnTo>
                      <a:pt x="40" y="48"/>
                    </a:lnTo>
                    <a:lnTo>
                      <a:pt x="45" y="43"/>
                    </a:lnTo>
                    <a:lnTo>
                      <a:pt x="51" y="39"/>
                    </a:lnTo>
                    <a:lnTo>
                      <a:pt x="58" y="34"/>
                    </a:lnTo>
                    <a:lnTo>
                      <a:pt x="64" y="30"/>
                    </a:lnTo>
                    <a:lnTo>
                      <a:pt x="69" y="25"/>
                    </a:lnTo>
                    <a:lnTo>
                      <a:pt x="76" y="21"/>
                    </a:lnTo>
                    <a:lnTo>
                      <a:pt x="82" y="16"/>
                    </a:lnTo>
                    <a:lnTo>
                      <a:pt x="89" y="12"/>
                    </a:lnTo>
                    <a:lnTo>
                      <a:pt x="95" y="8"/>
                    </a:lnTo>
                    <a:lnTo>
                      <a:pt x="100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1" name="Freeform 825"/>
              <p:cNvSpPr>
                <a:spLocks noChangeAspect="1"/>
              </p:cNvSpPr>
              <p:nvPr/>
            </p:nvSpPr>
            <p:spPr bwMode="auto">
              <a:xfrm>
                <a:off x="5291" y="2186"/>
                <a:ext cx="131" cy="113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19" y="7"/>
                  </a:cxn>
                  <a:cxn ang="0">
                    <a:pos x="111" y="12"/>
                  </a:cxn>
                  <a:cxn ang="0">
                    <a:pos x="103" y="18"/>
                  </a:cxn>
                  <a:cxn ang="0">
                    <a:pos x="95" y="25"/>
                  </a:cxn>
                  <a:cxn ang="0">
                    <a:pos x="87" y="31"/>
                  </a:cxn>
                  <a:cxn ang="0">
                    <a:pos x="78" y="40"/>
                  </a:cxn>
                  <a:cxn ang="0">
                    <a:pos x="70" y="46"/>
                  </a:cxn>
                  <a:cxn ang="0">
                    <a:pos x="62" y="53"/>
                  </a:cxn>
                  <a:cxn ang="0">
                    <a:pos x="47" y="67"/>
                  </a:cxn>
                  <a:cxn ang="0">
                    <a:pos x="39" y="74"/>
                  </a:cxn>
                  <a:cxn ang="0">
                    <a:pos x="31" y="82"/>
                  </a:cxn>
                  <a:cxn ang="0">
                    <a:pos x="23" y="89"/>
                  </a:cxn>
                  <a:cxn ang="0">
                    <a:pos x="8" y="103"/>
                  </a:cxn>
                  <a:cxn ang="0">
                    <a:pos x="0" y="110"/>
                  </a:cxn>
                  <a:cxn ang="0">
                    <a:pos x="1" y="113"/>
                  </a:cxn>
                  <a:cxn ang="0">
                    <a:pos x="10" y="107"/>
                  </a:cxn>
                  <a:cxn ang="0">
                    <a:pos x="32" y="84"/>
                  </a:cxn>
                  <a:cxn ang="0">
                    <a:pos x="41" y="77"/>
                  </a:cxn>
                  <a:cxn ang="0">
                    <a:pos x="49" y="71"/>
                  </a:cxn>
                  <a:cxn ang="0">
                    <a:pos x="57" y="63"/>
                  </a:cxn>
                  <a:cxn ang="0">
                    <a:pos x="65" y="56"/>
                  </a:cxn>
                  <a:cxn ang="0">
                    <a:pos x="80" y="41"/>
                  </a:cxn>
                  <a:cxn ang="0">
                    <a:pos x="88" y="35"/>
                  </a:cxn>
                  <a:cxn ang="0">
                    <a:pos x="96" y="28"/>
                  </a:cxn>
                  <a:cxn ang="0">
                    <a:pos x="105" y="22"/>
                  </a:cxn>
                  <a:cxn ang="0">
                    <a:pos x="113" y="15"/>
                  </a:cxn>
                  <a:cxn ang="0">
                    <a:pos x="123" y="8"/>
                  </a:cxn>
                  <a:cxn ang="0">
                    <a:pos x="131" y="2"/>
                  </a:cxn>
                  <a:cxn ang="0">
                    <a:pos x="127" y="0"/>
                  </a:cxn>
                </a:cxnLst>
                <a:rect l="0" t="0" r="r" b="b"/>
                <a:pathLst>
                  <a:path w="131" h="113">
                    <a:moveTo>
                      <a:pt x="127" y="0"/>
                    </a:moveTo>
                    <a:lnTo>
                      <a:pt x="119" y="7"/>
                    </a:lnTo>
                    <a:lnTo>
                      <a:pt x="111" y="12"/>
                    </a:lnTo>
                    <a:lnTo>
                      <a:pt x="103" y="18"/>
                    </a:lnTo>
                    <a:lnTo>
                      <a:pt x="95" y="25"/>
                    </a:lnTo>
                    <a:lnTo>
                      <a:pt x="87" y="31"/>
                    </a:lnTo>
                    <a:lnTo>
                      <a:pt x="78" y="40"/>
                    </a:lnTo>
                    <a:lnTo>
                      <a:pt x="70" y="46"/>
                    </a:lnTo>
                    <a:lnTo>
                      <a:pt x="62" y="53"/>
                    </a:lnTo>
                    <a:lnTo>
                      <a:pt x="47" y="67"/>
                    </a:lnTo>
                    <a:lnTo>
                      <a:pt x="39" y="74"/>
                    </a:lnTo>
                    <a:lnTo>
                      <a:pt x="31" y="82"/>
                    </a:lnTo>
                    <a:lnTo>
                      <a:pt x="23" y="89"/>
                    </a:lnTo>
                    <a:lnTo>
                      <a:pt x="8" y="103"/>
                    </a:lnTo>
                    <a:lnTo>
                      <a:pt x="0" y="110"/>
                    </a:lnTo>
                    <a:lnTo>
                      <a:pt x="1" y="113"/>
                    </a:lnTo>
                    <a:lnTo>
                      <a:pt x="10" y="107"/>
                    </a:lnTo>
                    <a:lnTo>
                      <a:pt x="32" y="84"/>
                    </a:lnTo>
                    <a:lnTo>
                      <a:pt x="41" y="77"/>
                    </a:lnTo>
                    <a:lnTo>
                      <a:pt x="49" y="71"/>
                    </a:lnTo>
                    <a:lnTo>
                      <a:pt x="57" y="63"/>
                    </a:lnTo>
                    <a:lnTo>
                      <a:pt x="65" y="56"/>
                    </a:lnTo>
                    <a:lnTo>
                      <a:pt x="80" y="41"/>
                    </a:lnTo>
                    <a:lnTo>
                      <a:pt x="88" y="35"/>
                    </a:lnTo>
                    <a:lnTo>
                      <a:pt x="96" y="28"/>
                    </a:lnTo>
                    <a:lnTo>
                      <a:pt x="105" y="22"/>
                    </a:lnTo>
                    <a:lnTo>
                      <a:pt x="113" y="15"/>
                    </a:lnTo>
                    <a:lnTo>
                      <a:pt x="123" y="8"/>
                    </a:lnTo>
                    <a:lnTo>
                      <a:pt x="131" y="2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2" name="Freeform 826"/>
              <p:cNvSpPr>
                <a:spLocks noChangeAspect="1"/>
              </p:cNvSpPr>
              <p:nvPr/>
            </p:nvSpPr>
            <p:spPr bwMode="auto">
              <a:xfrm>
                <a:off x="5418" y="2162"/>
                <a:ext cx="73" cy="26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68" y="1"/>
                  </a:cxn>
                  <a:cxn ang="0">
                    <a:pos x="58" y="1"/>
                  </a:cxn>
                  <a:cxn ang="0">
                    <a:pos x="53" y="3"/>
                  </a:cxn>
                  <a:cxn ang="0">
                    <a:pos x="40" y="3"/>
                  </a:cxn>
                  <a:cxn ang="0">
                    <a:pos x="33" y="5"/>
                  </a:cxn>
                  <a:cxn ang="0">
                    <a:pos x="30" y="5"/>
                  </a:cxn>
                  <a:cxn ang="0">
                    <a:pos x="25" y="6"/>
                  </a:cxn>
                  <a:cxn ang="0">
                    <a:pos x="20" y="8"/>
                  </a:cxn>
                  <a:cxn ang="0">
                    <a:pos x="15" y="9"/>
                  </a:cxn>
                  <a:cxn ang="0">
                    <a:pos x="9" y="16"/>
                  </a:cxn>
                  <a:cxn ang="0">
                    <a:pos x="4" y="19"/>
                  </a:cxn>
                  <a:cxn ang="0">
                    <a:pos x="0" y="24"/>
                  </a:cxn>
                  <a:cxn ang="0">
                    <a:pos x="4" y="26"/>
                  </a:cxn>
                  <a:cxn ang="0">
                    <a:pos x="10" y="19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2" y="11"/>
                  </a:cxn>
                  <a:cxn ang="0">
                    <a:pos x="25" y="9"/>
                  </a:cxn>
                  <a:cxn ang="0">
                    <a:pos x="30" y="8"/>
                  </a:cxn>
                  <a:cxn ang="0">
                    <a:pos x="35" y="8"/>
                  </a:cxn>
                  <a:cxn ang="0">
                    <a:pos x="40" y="6"/>
                  </a:cxn>
                  <a:cxn ang="0">
                    <a:pos x="48" y="6"/>
                  </a:cxn>
                  <a:cxn ang="0">
                    <a:pos x="53" y="5"/>
                  </a:cxn>
                  <a:cxn ang="0">
                    <a:pos x="68" y="5"/>
                  </a:cxn>
                  <a:cxn ang="0">
                    <a:pos x="73" y="3"/>
                  </a:cxn>
                  <a:cxn ang="0">
                    <a:pos x="73" y="0"/>
                  </a:cxn>
                </a:cxnLst>
                <a:rect l="0" t="0" r="r" b="b"/>
                <a:pathLst>
                  <a:path w="73" h="26">
                    <a:moveTo>
                      <a:pt x="73" y="0"/>
                    </a:moveTo>
                    <a:lnTo>
                      <a:pt x="68" y="1"/>
                    </a:lnTo>
                    <a:lnTo>
                      <a:pt x="58" y="1"/>
                    </a:lnTo>
                    <a:lnTo>
                      <a:pt x="53" y="3"/>
                    </a:lnTo>
                    <a:lnTo>
                      <a:pt x="40" y="3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25" y="6"/>
                    </a:lnTo>
                    <a:lnTo>
                      <a:pt x="20" y="8"/>
                    </a:lnTo>
                    <a:lnTo>
                      <a:pt x="15" y="9"/>
                    </a:lnTo>
                    <a:lnTo>
                      <a:pt x="9" y="16"/>
                    </a:lnTo>
                    <a:lnTo>
                      <a:pt x="4" y="19"/>
                    </a:lnTo>
                    <a:lnTo>
                      <a:pt x="0" y="24"/>
                    </a:lnTo>
                    <a:lnTo>
                      <a:pt x="4" y="26"/>
                    </a:lnTo>
                    <a:lnTo>
                      <a:pt x="10" y="19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2" y="11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5" y="8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3" y="5"/>
                    </a:lnTo>
                    <a:lnTo>
                      <a:pt x="68" y="5"/>
                    </a:lnTo>
                    <a:lnTo>
                      <a:pt x="73" y="3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3" name="Freeform 827"/>
              <p:cNvSpPr>
                <a:spLocks noChangeAspect="1"/>
              </p:cNvSpPr>
              <p:nvPr/>
            </p:nvSpPr>
            <p:spPr bwMode="auto">
              <a:xfrm>
                <a:off x="5491" y="2162"/>
                <a:ext cx="21" cy="5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19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9" y="5"/>
                  </a:cxn>
                  <a:cxn ang="0">
                    <a:pos x="18" y="3"/>
                  </a:cxn>
                  <a:cxn ang="0">
                    <a:pos x="21" y="3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21" y="3"/>
                  </a:cxn>
                </a:cxnLst>
                <a:rect l="0" t="0" r="r" b="b"/>
                <a:pathLst>
                  <a:path w="21" h="5">
                    <a:moveTo>
                      <a:pt x="21" y="3"/>
                    </a:moveTo>
                    <a:lnTo>
                      <a:pt x="19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4" name="Freeform 828"/>
              <p:cNvSpPr>
                <a:spLocks noChangeAspect="1"/>
              </p:cNvSpPr>
              <p:nvPr/>
            </p:nvSpPr>
            <p:spPr bwMode="auto">
              <a:xfrm>
                <a:off x="4105" y="2171"/>
                <a:ext cx="1399" cy="346"/>
              </a:xfrm>
              <a:custGeom>
                <a:avLst/>
                <a:gdLst/>
                <a:ahLst/>
                <a:cxnLst>
                  <a:cxn ang="0">
                    <a:pos x="1387" y="20"/>
                  </a:cxn>
                  <a:cxn ang="0">
                    <a:pos x="1356" y="96"/>
                  </a:cxn>
                  <a:cxn ang="0">
                    <a:pos x="1323" y="168"/>
                  </a:cxn>
                  <a:cxn ang="0">
                    <a:pos x="1274" y="164"/>
                  </a:cxn>
                  <a:cxn ang="0">
                    <a:pos x="1305" y="104"/>
                  </a:cxn>
                  <a:cxn ang="0">
                    <a:pos x="1343" y="50"/>
                  </a:cxn>
                  <a:cxn ang="0">
                    <a:pos x="1361" y="32"/>
                  </a:cxn>
                  <a:cxn ang="0">
                    <a:pos x="1386" y="20"/>
                  </a:cxn>
                  <a:cxn ang="0">
                    <a:pos x="1356" y="28"/>
                  </a:cxn>
                  <a:cxn ang="0">
                    <a:pos x="1328" y="61"/>
                  </a:cxn>
                  <a:cxn ang="0">
                    <a:pos x="1292" y="114"/>
                  </a:cxn>
                  <a:cxn ang="0">
                    <a:pos x="1271" y="158"/>
                  </a:cxn>
                  <a:cxn ang="0">
                    <a:pos x="1276" y="178"/>
                  </a:cxn>
                  <a:cxn ang="0">
                    <a:pos x="1317" y="184"/>
                  </a:cxn>
                  <a:cxn ang="0">
                    <a:pos x="1351" y="202"/>
                  </a:cxn>
                  <a:cxn ang="0">
                    <a:pos x="1302" y="227"/>
                  </a:cxn>
                  <a:cxn ang="0">
                    <a:pos x="1230" y="227"/>
                  </a:cxn>
                  <a:cxn ang="0">
                    <a:pos x="1192" y="235"/>
                  </a:cxn>
                  <a:cxn ang="0">
                    <a:pos x="1169" y="246"/>
                  </a:cxn>
                  <a:cxn ang="0">
                    <a:pos x="1207" y="261"/>
                  </a:cxn>
                  <a:cxn ang="0">
                    <a:pos x="1194" y="273"/>
                  </a:cxn>
                  <a:cxn ang="0">
                    <a:pos x="1143" y="287"/>
                  </a:cxn>
                  <a:cxn ang="0">
                    <a:pos x="1094" y="302"/>
                  </a:cxn>
                  <a:cxn ang="0">
                    <a:pos x="1043" y="312"/>
                  </a:cxn>
                  <a:cxn ang="0">
                    <a:pos x="969" y="325"/>
                  </a:cxn>
                  <a:cxn ang="0">
                    <a:pos x="896" y="341"/>
                  </a:cxn>
                  <a:cxn ang="0">
                    <a:pos x="835" y="337"/>
                  </a:cxn>
                  <a:cxn ang="0">
                    <a:pos x="771" y="330"/>
                  </a:cxn>
                  <a:cxn ang="0">
                    <a:pos x="760" y="315"/>
                  </a:cxn>
                  <a:cxn ang="0">
                    <a:pos x="724" y="314"/>
                  </a:cxn>
                  <a:cxn ang="0">
                    <a:pos x="761" y="320"/>
                  </a:cxn>
                  <a:cxn ang="0">
                    <a:pos x="716" y="325"/>
                  </a:cxn>
                  <a:cxn ang="0">
                    <a:pos x="627" y="318"/>
                  </a:cxn>
                  <a:cxn ang="0">
                    <a:pos x="594" y="273"/>
                  </a:cxn>
                  <a:cxn ang="0">
                    <a:pos x="586" y="314"/>
                  </a:cxn>
                  <a:cxn ang="0">
                    <a:pos x="481" y="307"/>
                  </a:cxn>
                  <a:cxn ang="0">
                    <a:pos x="422" y="320"/>
                  </a:cxn>
                  <a:cxn ang="0">
                    <a:pos x="393" y="337"/>
                  </a:cxn>
                  <a:cxn ang="0">
                    <a:pos x="381" y="327"/>
                  </a:cxn>
                  <a:cxn ang="0">
                    <a:pos x="378" y="325"/>
                  </a:cxn>
                  <a:cxn ang="0">
                    <a:pos x="355" y="338"/>
                  </a:cxn>
                  <a:cxn ang="0">
                    <a:pos x="126" y="345"/>
                  </a:cxn>
                  <a:cxn ang="0">
                    <a:pos x="42" y="340"/>
                  </a:cxn>
                  <a:cxn ang="0">
                    <a:pos x="1" y="284"/>
                  </a:cxn>
                  <a:cxn ang="0">
                    <a:pos x="32" y="266"/>
                  </a:cxn>
                  <a:cxn ang="0">
                    <a:pos x="55" y="256"/>
                  </a:cxn>
                  <a:cxn ang="0">
                    <a:pos x="83" y="237"/>
                  </a:cxn>
                  <a:cxn ang="0">
                    <a:pos x="142" y="212"/>
                  </a:cxn>
                  <a:cxn ang="0">
                    <a:pos x="258" y="204"/>
                  </a:cxn>
                  <a:cxn ang="0">
                    <a:pos x="299" y="210"/>
                  </a:cxn>
                  <a:cxn ang="0">
                    <a:pos x="327" y="217"/>
                  </a:cxn>
                  <a:cxn ang="0">
                    <a:pos x="360" y="228"/>
                  </a:cxn>
                  <a:cxn ang="0">
                    <a:pos x="494" y="228"/>
                  </a:cxn>
                  <a:cxn ang="0">
                    <a:pos x="568" y="223"/>
                  </a:cxn>
                  <a:cxn ang="0">
                    <a:pos x="799" y="220"/>
                  </a:cxn>
                  <a:cxn ang="0">
                    <a:pos x="925" y="214"/>
                  </a:cxn>
                  <a:cxn ang="0">
                    <a:pos x="1051" y="207"/>
                  </a:cxn>
                  <a:cxn ang="0">
                    <a:pos x="1117" y="187"/>
                  </a:cxn>
                  <a:cxn ang="0">
                    <a:pos x="1169" y="148"/>
                  </a:cxn>
                  <a:cxn ang="0">
                    <a:pos x="1227" y="99"/>
                  </a:cxn>
                  <a:cxn ang="0">
                    <a:pos x="1291" y="45"/>
                  </a:cxn>
                  <a:cxn ang="0">
                    <a:pos x="1333" y="9"/>
                  </a:cxn>
                </a:cxnLst>
                <a:rect l="0" t="0" r="r" b="b"/>
                <a:pathLst>
                  <a:path w="1399" h="346">
                    <a:moveTo>
                      <a:pt x="1399" y="0"/>
                    </a:moveTo>
                    <a:lnTo>
                      <a:pt x="1399" y="5"/>
                    </a:lnTo>
                    <a:lnTo>
                      <a:pt x="1397" y="9"/>
                    </a:lnTo>
                    <a:lnTo>
                      <a:pt x="1395" y="12"/>
                    </a:lnTo>
                    <a:lnTo>
                      <a:pt x="1394" y="14"/>
                    </a:lnTo>
                    <a:lnTo>
                      <a:pt x="1392" y="17"/>
                    </a:lnTo>
                    <a:lnTo>
                      <a:pt x="1390" y="19"/>
                    </a:lnTo>
                    <a:lnTo>
                      <a:pt x="1387" y="20"/>
                    </a:lnTo>
                    <a:lnTo>
                      <a:pt x="1386" y="32"/>
                    </a:lnTo>
                    <a:lnTo>
                      <a:pt x="1381" y="40"/>
                    </a:lnTo>
                    <a:lnTo>
                      <a:pt x="1377" y="50"/>
                    </a:lnTo>
                    <a:lnTo>
                      <a:pt x="1372" y="59"/>
                    </a:lnTo>
                    <a:lnTo>
                      <a:pt x="1369" y="68"/>
                    </a:lnTo>
                    <a:lnTo>
                      <a:pt x="1364" y="78"/>
                    </a:lnTo>
                    <a:lnTo>
                      <a:pt x="1361" y="86"/>
                    </a:lnTo>
                    <a:lnTo>
                      <a:pt x="1356" y="96"/>
                    </a:lnTo>
                    <a:lnTo>
                      <a:pt x="1353" y="104"/>
                    </a:lnTo>
                    <a:lnTo>
                      <a:pt x="1348" y="114"/>
                    </a:lnTo>
                    <a:lnTo>
                      <a:pt x="1345" y="122"/>
                    </a:lnTo>
                    <a:lnTo>
                      <a:pt x="1340" y="132"/>
                    </a:lnTo>
                    <a:lnTo>
                      <a:pt x="1336" y="141"/>
                    </a:lnTo>
                    <a:lnTo>
                      <a:pt x="1332" y="150"/>
                    </a:lnTo>
                    <a:lnTo>
                      <a:pt x="1327" y="159"/>
                    </a:lnTo>
                    <a:lnTo>
                      <a:pt x="1323" y="168"/>
                    </a:lnTo>
                    <a:lnTo>
                      <a:pt x="1318" y="178"/>
                    </a:lnTo>
                    <a:lnTo>
                      <a:pt x="1289" y="178"/>
                    </a:lnTo>
                    <a:lnTo>
                      <a:pt x="1286" y="174"/>
                    </a:lnTo>
                    <a:lnTo>
                      <a:pt x="1282" y="174"/>
                    </a:lnTo>
                    <a:lnTo>
                      <a:pt x="1281" y="173"/>
                    </a:lnTo>
                    <a:lnTo>
                      <a:pt x="1274" y="173"/>
                    </a:lnTo>
                    <a:lnTo>
                      <a:pt x="1271" y="171"/>
                    </a:lnTo>
                    <a:lnTo>
                      <a:pt x="1274" y="164"/>
                    </a:lnTo>
                    <a:lnTo>
                      <a:pt x="1277" y="156"/>
                    </a:lnTo>
                    <a:lnTo>
                      <a:pt x="1281" y="148"/>
                    </a:lnTo>
                    <a:lnTo>
                      <a:pt x="1284" y="140"/>
                    </a:lnTo>
                    <a:lnTo>
                      <a:pt x="1289" y="133"/>
                    </a:lnTo>
                    <a:lnTo>
                      <a:pt x="1292" y="127"/>
                    </a:lnTo>
                    <a:lnTo>
                      <a:pt x="1297" y="118"/>
                    </a:lnTo>
                    <a:lnTo>
                      <a:pt x="1300" y="110"/>
                    </a:lnTo>
                    <a:lnTo>
                      <a:pt x="1305" y="104"/>
                    </a:lnTo>
                    <a:lnTo>
                      <a:pt x="1310" y="96"/>
                    </a:lnTo>
                    <a:lnTo>
                      <a:pt x="1315" y="89"/>
                    </a:lnTo>
                    <a:lnTo>
                      <a:pt x="1320" y="81"/>
                    </a:lnTo>
                    <a:lnTo>
                      <a:pt x="1325" y="74"/>
                    </a:lnTo>
                    <a:lnTo>
                      <a:pt x="1330" y="66"/>
                    </a:lnTo>
                    <a:lnTo>
                      <a:pt x="1335" y="59"/>
                    </a:lnTo>
                    <a:lnTo>
                      <a:pt x="1340" y="51"/>
                    </a:lnTo>
                    <a:lnTo>
                      <a:pt x="1343" y="50"/>
                    </a:lnTo>
                    <a:lnTo>
                      <a:pt x="1345" y="46"/>
                    </a:lnTo>
                    <a:lnTo>
                      <a:pt x="1346" y="45"/>
                    </a:lnTo>
                    <a:lnTo>
                      <a:pt x="1348" y="41"/>
                    </a:lnTo>
                    <a:lnTo>
                      <a:pt x="1350" y="38"/>
                    </a:lnTo>
                    <a:lnTo>
                      <a:pt x="1353" y="37"/>
                    </a:lnTo>
                    <a:lnTo>
                      <a:pt x="1354" y="35"/>
                    </a:lnTo>
                    <a:lnTo>
                      <a:pt x="1358" y="35"/>
                    </a:lnTo>
                    <a:lnTo>
                      <a:pt x="1361" y="32"/>
                    </a:lnTo>
                    <a:lnTo>
                      <a:pt x="1364" y="30"/>
                    </a:lnTo>
                    <a:lnTo>
                      <a:pt x="1369" y="28"/>
                    </a:lnTo>
                    <a:lnTo>
                      <a:pt x="1372" y="27"/>
                    </a:lnTo>
                    <a:lnTo>
                      <a:pt x="1381" y="27"/>
                    </a:lnTo>
                    <a:lnTo>
                      <a:pt x="1384" y="25"/>
                    </a:lnTo>
                    <a:lnTo>
                      <a:pt x="1387" y="23"/>
                    </a:lnTo>
                    <a:lnTo>
                      <a:pt x="1387" y="22"/>
                    </a:lnTo>
                    <a:lnTo>
                      <a:pt x="1386" y="20"/>
                    </a:lnTo>
                    <a:lnTo>
                      <a:pt x="1382" y="20"/>
                    </a:lnTo>
                    <a:lnTo>
                      <a:pt x="1381" y="22"/>
                    </a:lnTo>
                    <a:lnTo>
                      <a:pt x="1371" y="22"/>
                    </a:lnTo>
                    <a:lnTo>
                      <a:pt x="1368" y="23"/>
                    </a:lnTo>
                    <a:lnTo>
                      <a:pt x="1364" y="23"/>
                    </a:lnTo>
                    <a:lnTo>
                      <a:pt x="1361" y="25"/>
                    </a:lnTo>
                    <a:lnTo>
                      <a:pt x="1359" y="27"/>
                    </a:lnTo>
                    <a:lnTo>
                      <a:pt x="1356" y="28"/>
                    </a:lnTo>
                    <a:lnTo>
                      <a:pt x="1353" y="32"/>
                    </a:lnTo>
                    <a:lnTo>
                      <a:pt x="1350" y="32"/>
                    </a:lnTo>
                    <a:lnTo>
                      <a:pt x="1343" y="38"/>
                    </a:lnTo>
                    <a:lnTo>
                      <a:pt x="1343" y="40"/>
                    </a:lnTo>
                    <a:lnTo>
                      <a:pt x="1341" y="41"/>
                    </a:lnTo>
                    <a:lnTo>
                      <a:pt x="1336" y="48"/>
                    </a:lnTo>
                    <a:lnTo>
                      <a:pt x="1333" y="55"/>
                    </a:lnTo>
                    <a:lnTo>
                      <a:pt x="1328" y="61"/>
                    </a:lnTo>
                    <a:lnTo>
                      <a:pt x="1323" y="68"/>
                    </a:lnTo>
                    <a:lnTo>
                      <a:pt x="1318" y="74"/>
                    </a:lnTo>
                    <a:lnTo>
                      <a:pt x="1315" y="81"/>
                    </a:lnTo>
                    <a:lnTo>
                      <a:pt x="1310" y="87"/>
                    </a:lnTo>
                    <a:lnTo>
                      <a:pt x="1305" y="94"/>
                    </a:lnTo>
                    <a:lnTo>
                      <a:pt x="1300" y="100"/>
                    </a:lnTo>
                    <a:lnTo>
                      <a:pt x="1295" y="107"/>
                    </a:lnTo>
                    <a:lnTo>
                      <a:pt x="1292" y="114"/>
                    </a:lnTo>
                    <a:lnTo>
                      <a:pt x="1289" y="120"/>
                    </a:lnTo>
                    <a:lnTo>
                      <a:pt x="1284" y="127"/>
                    </a:lnTo>
                    <a:lnTo>
                      <a:pt x="1281" y="133"/>
                    </a:lnTo>
                    <a:lnTo>
                      <a:pt x="1279" y="140"/>
                    </a:lnTo>
                    <a:lnTo>
                      <a:pt x="1276" y="148"/>
                    </a:lnTo>
                    <a:lnTo>
                      <a:pt x="1274" y="151"/>
                    </a:lnTo>
                    <a:lnTo>
                      <a:pt x="1273" y="155"/>
                    </a:lnTo>
                    <a:lnTo>
                      <a:pt x="1271" y="158"/>
                    </a:lnTo>
                    <a:lnTo>
                      <a:pt x="1269" y="161"/>
                    </a:lnTo>
                    <a:lnTo>
                      <a:pt x="1268" y="164"/>
                    </a:lnTo>
                    <a:lnTo>
                      <a:pt x="1266" y="168"/>
                    </a:lnTo>
                    <a:lnTo>
                      <a:pt x="1264" y="171"/>
                    </a:lnTo>
                    <a:lnTo>
                      <a:pt x="1263" y="176"/>
                    </a:lnTo>
                    <a:lnTo>
                      <a:pt x="1266" y="176"/>
                    </a:lnTo>
                    <a:lnTo>
                      <a:pt x="1269" y="178"/>
                    </a:lnTo>
                    <a:lnTo>
                      <a:pt x="1276" y="178"/>
                    </a:lnTo>
                    <a:lnTo>
                      <a:pt x="1277" y="179"/>
                    </a:lnTo>
                    <a:lnTo>
                      <a:pt x="1281" y="179"/>
                    </a:lnTo>
                    <a:lnTo>
                      <a:pt x="1284" y="181"/>
                    </a:lnTo>
                    <a:lnTo>
                      <a:pt x="1286" y="184"/>
                    </a:lnTo>
                    <a:lnTo>
                      <a:pt x="1291" y="182"/>
                    </a:lnTo>
                    <a:lnTo>
                      <a:pt x="1295" y="182"/>
                    </a:lnTo>
                    <a:lnTo>
                      <a:pt x="1299" y="184"/>
                    </a:lnTo>
                    <a:lnTo>
                      <a:pt x="1317" y="184"/>
                    </a:lnTo>
                    <a:lnTo>
                      <a:pt x="1320" y="181"/>
                    </a:lnTo>
                    <a:lnTo>
                      <a:pt x="1322" y="186"/>
                    </a:lnTo>
                    <a:lnTo>
                      <a:pt x="1322" y="196"/>
                    </a:lnTo>
                    <a:lnTo>
                      <a:pt x="1325" y="199"/>
                    </a:lnTo>
                    <a:lnTo>
                      <a:pt x="1340" y="199"/>
                    </a:lnTo>
                    <a:lnTo>
                      <a:pt x="1345" y="200"/>
                    </a:lnTo>
                    <a:lnTo>
                      <a:pt x="1348" y="200"/>
                    </a:lnTo>
                    <a:lnTo>
                      <a:pt x="1351" y="202"/>
                    </a:lnTo>
                    <a:lnTo>
                      <a:pt x="1354" y="204"/>
                    </a:lnTo>
                    <a:lnTo>
                      <a:pt x="1356" y="212"/>
                    </a:lnTo>
                    <a:lnTo>
                      <a:pt x="1356" y="225"/>
                    </a:lnTo>
                    <a:lnTo>
                      <a:pt x="1354" y="230"/>
                    </a:lnTo>
                    <a:lnTo>
                      <a:pt x="1328" y="230"/>
                    </a:lnTo>
                    <a:lnTo>
                      <a:pt x="1318" y="228"/>
                    </a:lnTo>
                    <a:lnTo>
                      <a:pt x="1310" y="228"/>
                    </a:lnTo>
                    <a:lnTo>
                      <a:pt x="1302" y="227"/>
                    </a:lnTo>
                    <a:lnTo>
                      <a:pt x="1292" y="227"/>
                    </a:lnTo>
                    <a:lnTo>
                      <a:pt x="1284" y="225"/>
                    </a:lnTo>
                    <a:lnTo>
                      <a:pt x="1274" y="225"/>
                    </a:lnTo>
                    <a:lnTo>
                      <a:pt x="1264" y="223"/>
                    </a:lnTo>
                    <a:lnTo>
                      <a:pt x="1256" y="223"/>
                    </a:lnTo>
                    <a:lnTo>
                      <a:pt x="1248" y="225"/>
                    </a:lnTo>
                    <a:lnTo>
                      <a:pt x="1238" y="225"/>
                    </a:lnTo>
                    <a:lnTo>
                      <a:pt x="1230" y="227"/>
                    </a:lnTo>
                    <a:lnTo>
                      <a:pt x="1220" y="228"/>
                    </a:lnTo>
                    <a:lnTo>
                      <a:pt x="1212" y="230"/>
                    </a:lnTo>
                    <a:lnTo>
                      <a:pt x="1209" y="230"/>
                    </a:lnTo>
                    <a:lnTo>
                      <a:pt x="1205" y="232"/>
                    </a:lnTo>
                    <a:lnTo>
                      <a:pt x="1202" y="232"/>
                    </a:lnTo>
                    <a:lnTo>
                      <a:pt x="1199" y="233"/>
                    </a:lnTo>
                    <a:lnTo>
                      <a:pt x="1196" y="233"/>
                    </a:lnTo>
                    <a:lnTo>
                      <a:pt x="1192" y="235"/>
                    </a:lnTo>
                    <a:lnTo>
                      <a:pt x="1189" y="237"/>
                    </a:lnTo>
                    <a:lnTo>
                      <a:pt x="1186" y="237"/>
                    </a:lnTo>
                    <a:lnTo>
                      <a:pt x="1184" y="238"/>
                    </a:lnTo>
                    <a:lnTo>
                      <a:pt x="1181" y="240"/>
                    </a:lnTo>
                    <a:lnTo>
                      <a:pt x="1178" y="241"/>
                    </a:lnTo>
                    <a:lnTo>
                      <a:pt x="1174" y="243"/>
                    </a:lnTo>
                    <a:lnTo>
                      <a:pt x="1171" y="245"/>
                    </a:lnTo>
                    <a:lnTo>
                      <a:pt x="1169" y="246"/>
                    </a:lnTo>
                    <a:lnTo>
                      <a:pt x="1166" y="248"/>
                    </a:lnTo>
                    <a:lnTo>
                      <a:pt x="1163" y="250"/>
                    </a:lnTo>
                    <a:lnTo>
                      <a:pt x="1163" y="253"/>
                    </a:lnTo>
                    <a:lnTo>
                      <a:pt x="1166" y="256"/>
                    </a:lnTo>
                    <a:lnTo>
                      <a:pt x="1166" y="258"/>
                    </a:lnTo>
                    <a:lnTo>
                      <a:pt x="1171" y="263"/>
                    </a:lnTo>
                    <a:lnTo>
                      <a:pt x="1202" y="263"/>
                    </a:lnTo>
                    <a:lnTo>
                      <a:pt x="1207" y="261"/>
                    </a:lnTo>
                    <a:lnTo>
                      <a:pt x="1236" y="261"/>
                    </a:lnTo>
                    <a:lnTo>
                      <a:pt x="1230" y="263"/>
                    </a:lnTo>
                    <a:lnTo>
                      <a:pt x="1225" y="264"/>
                    </a:lnTo>
                    <a:lnTo>
                      <a:pt x="1218" y="266"/>
                    </a:lnTo>
                    <a:lnTo>
                      <a:pt x="1212" y="268"/>
                    </a:lnTo>
                    <a:lnTo>
                      <a:pt x="1205" y="269"/>
                    </a:lnTo>
                    <a:lnTo>
                      <a:pt x="1199" y="271"/>
                    </a:lnTo>
                    <a:lnTo>
                      <a:pt x="1194" y="273"/>
                    </a:lnTo>
                    <a:lnTo>
                      <a:pt x="1187" y="274"/>
                    </a:lnTo>
                    <a:lnTo>
                      <a:pt x="1181" y="276"/>
                    </a:lnTo>
                    <a:lnTo>
                      <a:pt x="1174" y="279"/>
                    </a:lnTo>
                    <a:lnTo>
                      <a:pt x="1169" y="281"/>
                    </a:lnTo>
                    <a:lnTo>
                      <a:pt x="1163" y="282"/>
                    </a:lnTo>
                    <a:lnTo>
                      <a:pt x="1156" y="284"/>
                    </a:lnTo>
                    <a:lnTo>
                      <a:pt x="1150" y="286"/>
                    </a:lnTo>
                    <a:lnTo>
                      <a:pt x="1143" y="287"/>
                    </a:lnTo>
                    <a:lnTo>
                      <a:pt x="1138" y="289"/>
                    </a:lnTo>
                    <a:lnTo>
                      <a:pt x="1132" y="291"/>
                    </a:lnTo>
                    <a:lnTo>
                      <a:pt x="1125" y="294"/>
                    </a:lnTo>
                    <a:lnTo>
                      <a:pt x="1119" y="294"/>
                    </a:lnTo>
                    <a:lnTo>
                      <a:pt x="1112" y="296"/>
                    </a:lnTo>
                    <a:lnTo>
                      <a:pt x="1107" y="297"/>
                    </a:lnTo>
                    <a:lnTo>
                      <a:pt x="1101" y="300"/>
                    </a:lnTo>
                    <a:lnTo>
                      <a:pt x="1094" y="302"/>
                    </a:lnTo>
                    <a:lnTo>
                      <a:pt x="1087" y="302"/>
                    </a:lnTo>
                    <a:lnTo>
                      <a:pt x="1081" y="304"/>
                    </a:lnTo>
                    <a:lnTo>
                      <a:pt x="1074" y="305"/>
                    </a:lnTo>
                    <a:lnTo>
                      <a:pt x="1068" y="307"/>
                    </a:lnTo>
                    <a:lnTo>
                      <a:pt x="1061" y="309"/>
                    </a:lnTo>
                    <a:lnTo>
                      <a:pt x="1056" y="310"/>
                    </a:lnTo>
                    <a:lnTo>
                      <a:pt x="1048" y="310"/>
                    </a:lnTo>
                    <a:lnTo>
                      <a:pt x="1043" y="312"/>
                    </a:lnTo>
                    <a:lnTo>
                      <a:pt x="1037" y="312"/>
                    </a:lnTo>
                    <a:lnTo>
                      <a:pt x="1027" y="314"/>
                    </a:lnTo>
                    <a:lnTo>
                      <a:pt x="1017" y="315"/>
                    </a:lnTo>
                    <a:lnTo>
                      <a:pt x="1007" y="317"/>
                    </a:lnTo>
                    <a:lnTo>
                      <a:pt x="997" y="320"/>
                    </a:lnTo>
                    <a:lnTo>
                      <a:pt x="989" y="322"/>
                    </a:lnTo>
                    <a:lnTo>
                      <a:pt x="979" y="323"/>
                    </a:lnTo>
                    <a:lnTo>
                      <a:pt x="969" y="325"/>
                    </a:lnTo>
                    <a:lnTo>
                      <a:pt x="961" y="328"/>
                    </a:lnTo>
                    <a:lnTo>
                      <a:pt x="951" y="330"/>
                    </a:lnTo>
                    <a:lnTo>
                      <a:pt x="942" y="332"/>
                    </a:lnTo>
                    <a:lnTo>
                      <a:pt x="933" y="333"/>
                    </a:lnTo>
                    <a:lnTo>
                      <a:pt x="924" y="337"/>
                    </a:lnTo>
                    <a:lnTo>
                      <a:pt x="914" y="338"/>
                    </a:lnTo>
                    <a:lnTo>
                      <a:pt x="906" y="340"/>
                    </a:lnTo>
                    <a:lnTo>
                      <a:pt x="896" y="341"/>
                    </a:lnTo>
                    <a:lnTo>
                      <a:pt x="886" y="343"/>
                    </a:lnTo>
                    <a:lnTo>
                      <a:pt x="879" y="341"/>
                    </a:lnTo>
                    <a:lnTo>
                      <a:pt x="871" y="341"/>
                    </a:lnTo>
                    <a:lnTo>
                      <a:pt x="865" y="340"/>
                    </a:lnTo>
                    <a:lnTo>
                      <a:pt x="856" y="340"/>
                    </a:lnTo>
                    <a:lnTo>
                      <a:pt x="850" y="338"/>
                    </a:lnTo>
                    <a:lnTo>
                      <a:pt x="843" y="338"/>
                    </a:lnTo>
                    <a:lnTo>
                      <a:pt x="835" y="337"/>
                    </a:lnTo>
                    <a:lnTo>
                      <a:pt x="829" y="337"/>
                    </a:lnTo>
                    <a:lnTo>
                      <a:pt x="822" y="335"/>
                    </a:lnTo>
                    <a:lnTo>
                      <a:pt x="814" y="335"/>
                    </a:lnTo>
                    <a:lnTo>
                      <a:pt x="807" y="333"/>
                    </a:lnTo>
                    <a:lnTo>
                      <a:pt x="801" y="332"/>
                    </a:lnTo>
                    <a:lnTo>
                      <a:pt x="794" y="332"/>
                    </a:lnTo>
                    <a:lnTo>
                      <a:pt x="786" y="330"/>
                    </a:lnTo>
                    <a:lnTo>
                      <a:pt x="771" y="330"/>
                    </a:lnTo>
                    <a:lnTo>
                      <a:pt x="773" y="327"/>
                    </a:lnTo>
                    <a:lnTo>
                      <a:pt x="773" y="320"/>
                    </a:lnTo>
                    <a:lnTo>
                      <a:pt x="771" y="320"/>
                    </a:lnTo>
                    <a:lnTo>
                      <a:pt x="768" y="318"/>
                    </a:lnTo>
                    <a:lnTo>
                      <a:pt x="766" y="317"/>
                    </a:lnTo>
                    <a:lnTo>
                      <a:pt x="765" y="317"/>
                    </a:lnTo>
                    <a:lnTo>
                      <a:pt x="763" y="315"/>
                    </a:lnTo>
                    <a:lnTo>
                      <a:pt x="760" y="315"/>
                    </a:lnTo>
                    <a:lnTo>
                      <a:pt x="756" y="312"/>
                    </a:lnTo>
                    <a:lnTo>
                      <a:pt x="752" y="312"/>
                    </a:lnTo>
                    <a:lnTo>
                      <a:pt x="747" y="310"/>
                    </a:lnTo>
                    <a:lnTo>
                      <a:pt x="742" y="309"/>
                    </a:lnTo>
                    <a:lnTo>
                      <a:pt x="722" y="309"/>
                    </a:lnTo>
                    <a:lnTo>
                      <a:pt x="717" y="310"/>
                    </a:lnTo>
                    <a:lnTo>
                      <a:pt x="720" y="312"/>
                    </a:lnTo>
                    <a:lnTo>
                      <a:pt x="724" y="314"/>
                    </a:lnTo>
                    <a:lnTo>
                      <a:pt x="742" y="314"/>
                    </a:lnTo>
                    <a:lnTo>
                      <a:pt x="745" y="315"/>
                    </a:lnTo>
                    <a:lnTo>
                      <a:pt x="748" y="317"/>
                    </a:lnTo>
                    <a:lnTo>
                      <a:pt x="750" y="317"/>
                    </a:lnTo>
                    <a:lnTo>
                      <a:pt x="753" y="318"/>
                    </a:lnTo>
                    <a:lnTo>
                      <a:pt x="756" y="318"/>
                    </a:lnTo>
                    <a:lnTo>
                      <a:pt x="758" y="320"/>
                    </a:lnTo>
                    <a:lnTo>
                      <a:pt x="761" y="320"/>
                    </a:lnTo>
                    <a:lnTo>
                      <a:pt x="763" y="322"/>
                    </a:lnTo>
                    <a:lnTo>
                      <a:pt x="766" y="323"/>
                    </a:lnTo>
                    <a:lnTo>
                      <a:pt x="766" y="328"/>
                    </a:lnTo>
                    <a:lnTo>
                      <a:pt x="756" y="328"/>
                    </a:lnTo>
                    <a:lnTo>
                      <a:pt x="747" y="327"/>
                    </a:lnTo>
                    <a:lnTo>
                      <a:pt x="735" y="327"/>
                    </a:lnTo>
                    <a:lnTo>
                      <a:pt x="727" y="325"/>
                    </a:lnTo>
                    <a:lnTo>
                      <a:pt x="716" y="325"/>
                    </a:lnTo>
                    <a:lnTo>
                      <a:pt x="706" y="323"/>
                    </a:lnTo>
                    <a:lnTo>
                      <a:pt x="696" y="323"/>
                    </a:lnTo>
                    <a:lnTo>
                      <a:pt x="686" y="322"/>
                    </a:lnTo>
                    <a:lnTo>
                      <a:pt x="676" y="322"/>
                    </a:lnTo>
                    <a:lnTo>
                      <a:pt x="666" y="320"/>
                    </a:lnTo>
                    <a:lnTo>
                      <a:pt x="647" y="320"/>
                    </a:lnTo>
                    <a:lnTo>
                      <a:pt x="637" y="318"/>
                    </a:lnTo>
                    <a:lnTo>
                      <a:pt x="627" y="318"/>
                    </a:lnTo>
                    <a:lnTo>
                      <a:pt x="617" y="317"/>
                    </a:lnTo>
                    <a:lnTo>
                      <a:pt x="607" y="317"/>
                    </a:lnTo>
                    <a:lnTo>
                      <a:pt x="612" y="312"/>
                    </a:lnTo>
                    <a:lnTo>
                      <a:pt x="612" y="277"/>
                    </a:lnTo>
                    <a:lnTo>
                      <a:pt x="609" y="276"/>
                    </a:lnTo>
                    <a:lnTo>
                      <a:pt x="606" y="274"/>
                    </a:lnTo>
                    <a:lnTo>
                      <a:pt x="596" y="274"/>
                    </a:lnTo>
                    <a:lnTo>
                      <a:pt x="594" y="273"/>
                    </a:lnTo>
                    <a:lnTo>
                      <a:pt x="591" y="273"/>
                    </a:lnTo>
                    <a:lnTo>
                      <a:pt x="586" y="276"/>
                    </a:lnTo>
                    <a:lnTo>
                      <a:pt x="583" y="279"/>
                    </a:lnTo>
                    <a:lnTo>
                      <a:pt x="583" y="292"/>
                    </a:lnTo>
                    <a:lnTo>
                      <a:pt x="584" y="297"/>
                    </a:lnTo>
                    <a:lnTo>
                      <a:pt x="584" y="309"/>
                    </a:lnTo>
                    <a:lnTo>
                      <a:pt x="586" y="310"/>
                    </a:lnTo>
                    <a:lnTo>
                      <a:pt x="586" y="314"/>
                    </a:lnTo>
                    <a:lnTo>
                      <a:pt x="568" y="314"/>
                    </a:lnTo>
                    <a:lnTo>
                      <a:pt x="558" y="312"/>
                    </a:lnTo>
                    <a:lnTo>
                      <a:pt x="548" y="312"/>
                    </a:lnTo>
                    <a:lnTo>
                      <a:pt x="540" y="310"/>
                    </a:lnTo>
                    <a:lnTo>
                      <a:pt x="530" y="310"/>
                    </a:lnTo>
                    <a:lnTo>
                      <a:pt x="521" y="309"/>
                    </a:lnTo>
                    <a:lnTo>
                      <a:pt x="511" y="307"/>
                    </a:lnTo>
                    <a:lnTo>
                      <a:pt x="481" y="307"/>
                    </a:lnTo>
                    <a:lnTo>
                      <a:pt x="471" y="309"/>
                    </a:lnTo>
                    <a:lnTo>
                      <a:pt x="463" y="310"/>
                    </a:lnTo>
                    <a:lnTo>
                      <a:pt x="453" y="312"/>
                    </a:lnTo>
                    <a:lnTo>
                      <a:pt x="444" y="314"/>
                    </a:lnTo>
                    <a:lnTo>
                      <a:pt x="435" y="317"/>
                    </a:lnTo>
                    <a:lnTo>
                      <a:pt x="430" y="317"/>
                    </a:lnTo>
                    <a:lnTo>
                      <a:pt x="427" y="318"/>
                    </a:lnTo>
                    <a:lnTo>
                      <a:pt x="422" y="320"/>
                    </a:lnTo>
                    <a:lnTo>
                      <a:pt x="419" y="320"/>
                    </a:lnTo>
                    <a:lnTo>
                      <a:pt x="414" y="323"/>
                    </a:lnTo>
                    <a:lnTo>
                      <a:pt x="411" y="325"/>
                    </a:lnTo>
                    <a:lnTo>
                      <a:pt x="408" y="328"/>
                    </a:lnTo>
                    <a:lnTo>
                      <a:pt x="404" y="330"/>
                    </a:lnTo>
                    <a:lnTo>
                      <a:pt x="399" y="332"/>
                    </a:lnTo>
                    <a:lnTo>
                      <a:pt x="396" y="333"/>
                    </a:lnTo>
                    <a:lnTo>
                      <a:pt x="393" y="337"/>
                    </a:lnTo>
                    <a:lnTo>
                      <a:pt x="388" y="337"/>
                    </a:lnTo>
                    <a:lnTo>
                      <a:pt x="385" y="338"/>
                    </a:lnTo>
                    <a:lnTo>
                      <a:pt x="367" y="338"/>
                    </a:lnTo>
                    <a:lnTo>
                      <a:pt x="365" y="337"/>
                    </a:lnTo>
                    <a:lnTo>
                      <a:pt x="370" y="333"/>
                    </a:lnTo>
                    <a:lnTo>
                      <a:pt x="373" y="332"/>
                    </a:lnTo>
                    <a:lnTo>
                      <a:pt x="376" y="328"/>
                    </a:lnTo>
                    <a:lnTo>
                      <a:pt x="381" y="327"/>
                    </a:lnTo>
                    <a:lnTo>
                      <a:pt x="385" y="325"/>
                    </a:lnTo>
                    <a:lnTo>
                      <a:pt x="389" y="323"/>
                    </a:lnTo>
                    <a:lnTo>
                      <a:pt x="394" y="322"/>
                    </a:lnTo>
                    <a:lnTo>
                      <a:pt x="398" y="320"/>
                    </a:lnTo>
                    <a:lnTo>
                      <a:pt x="388" y="320"/>
                    </a:lnTo>
                    <a:lnTo>
                      <a:pt x="385" y="322"/>
                    </a:lnTo>
                    <a:lnTo>
                      <a:pt x="381" y="323"/>
                    </a:lnTo>
                    <a:lnTo>
                      <a:pt x="378" y="325"/>
                    </a:lnTo>
                    <a:lnTo>
                      <a:pt x="376" y="327"/>
                    </a:lnTo>
                    <a:lnTo>
                      <a:pt x="373" y="328"/>
                    </a:lnTo>
                    <a:lnTo>
                      <a:pt x="370" y="330"/>
                    </a:lnTo>
                    <a:lnTo>
                      <a:pt x="367" y="332"/>
                    </a:lnTo>
                    <a:lnTo>
                      <a:pt x="363" y="333"/>
                    </a:lnTo>
                    <a:lnTo>
                      <a:pt x="362" y="335"/>
                    </a:lnTo>
                    <a:lnTo>
                      <a:pt x="358" y="337"/>
                    </a:lnTo>
                    <a:lnTo>
                      <a:pt x="355" y="338"/>
                    </a:lnTo>
                    <a:lnTo>
                      <a:pt x="352" y="338"/>
                    </a:lnTo>
                    <a:lnTo>
                      <a:pt x="349" y="340"/>
                    </a:lnTo>
                    <a:lnTo>
                      <a:pt x="288" y="340"/>
                    </a:lnTo>
                    <a:lnTo>
                      <a:pt x="280" y="341"/>
                    </a:lnTo>
                    <a:lnTo>
                      <a:pt x="214" y="341"/>
                    </a:lnTo>
                    <a:lnTo>
                      <a:pt x="206" y="343"/>
                    </a:lnTo>
                    <a:lnTo>
                      <a:pt x="134" y="343"/>
                    </a:lnTo>
                    <a:lnTo>
                      <a:pt x="126" y="345"/>
                    </a:lnTo>
                    <a:lnTo>
                      <a:pt x="85" y="345"/>
                    </a:lnTo>
                    <a:lnTo>
                      <a:pt x="80" y="346"/>
                    </a:lnTo>
                    <a:lnTo>
                      <a:pt x="62" y="346"/>
                    </a:lnTo>
                    <a:lnTo>
                      <a:pt x="57" y="345"/>
                    </a:lnTo>
                    <a:lnTo>
                      <a:pt x="54" y="343"/>
                    </a:lnTo>
                    <a:lnTo>
                      <a:pt x="49" y="343"/>
                    </a:lnTo>
                    <a:lnTo>
                      <a:pt x="45" y="341"/>
                    </a:lnTo>
                    <a:lnTo>
                      <a:pt x="42" y="340"/>
                    </a:lnTo>
                    <a:lnTo>
                      <a:pt x="37" y="338"/>
                    </a:lnTo>
                    <a:lnTo>
                      <a:pt x="34" y="338"/>
                    </a:lnTo>
                    <a:lnTo>
                      <a:pt x="31" y="337"/>
                    </a:lnTo>
                    <a:lnTo>
                      <a:pt x="26" y="335"/>
                    </a:lnTo>
                    <a:lnTo>
                      <a:pt x="23" y="333"/>
                    </a:lnTo>
                    <a:lnTo>
                      <a:pt x="0" y="320"/>
                    </a:lnTo>
                    <a:lnTo>
                      <a:pt x="1" y="314"/>
                    </a:lnTo>
                    <a:lnTo>
                      <a:pt x="1" y="284"/>
                    </a:lnTo>
                    <a:lnTo>
                      <a:pt x="4" y="279"/>
                    </a:lnTo>
                    <a:lnTo>
                      <a:pt x="9" y="274"/>
                    </a:lnTo>
                    <a:lnTo>
                      <a:pt x="19" y="273"/>
                    </a:lnTo>
                    <a:lnTo>
                      <a:pt x="21" y="271"/>
                    </a:lnTo>
                    <a:lnTo>
                      <a:pt x="24" y="269"/>
                    </a:lnTo>
                    <a:lnTo>
                      <a:pt x="26" y="268"/>
                    </a:lnTo>
                    <a:lnTo>
                      <a:pt x="29" y="268"/>
                    </a:lnTo>
                    <a:lnTo>
                      <a:pt x="32" y="266"/>
                    </a:lnTo>
                    <a:lnTo>
                      <a:pt x="36" y="264"/>
                    </a:lnTo>
                    <a:lnTo>
                      <a:pt x="37" y="264"/>
                    </a:lnTo>
                    <a:lnTo>
                      <a:pt x="41" y="263"/>
                    </a:lnTo>
                    <a:lnTo>
                      <a:pt x="44" y="261"/>
                    </a:lnTo>
                    <a:lnTo>
                      <a:pt x="47" y="259"/>
                    </a:lnTo>
                    <a:lnTo>
                      <a:pt x="49" y="258"/>
                    </a:lnTo>
                    <a:lnTo>
                      <a:pt x="52" y="258"/>
                    </a:lnTo>
                    <a:lnTo>
                      <a:pt x="55" y="256"/>
                    </a:lnTo>
                    <a:lnTo>
                      <a:pt x="57" y="255"/>
                    </a:lnTo>
                    <a:lnTo>
                      <a:pt x="60" y="253"/>
                    </a:lnTo>
                    <a:lnTo>
                      <a:pt x="63" y="251"/>
                    </a:lnTo>
                    <a:lnTo>
                      <a:pt x="68" y="251"/>
                    </a:lnTo>
                    <a:lnTo>
                      <a:pt x="73" y="250"/>
                    </a:lnTo>
                    <a:lnTo>
                      <a:pt x="78" y="246"/>
                    </a:lnTo>
                    <a:lnTo>
                      <a:pt x="80" y="241"/>
                    </a:lnTo>
                    <a:lnTo>
                      <a:pt x="83" y="237"/>
                    </a:lnTo>
                    <a:lnTo>
                      <a:pt x="88" y="233"/>
                    </a:lnTo>
                    <a:lnTo>
                      <a:pt x="91" y="230"/>
                    </a:lnTo>
                    <a:lnTo>
                      <a:pt x="98" y="227"/>
                    </a:lnTo>
                    <a:lnTo>
                      <a:pt x="106" y="223"/>
                    </a:lnTo>
                    <a:lnTo>
                      <a:pt x="114" y="220"/>
                    </a:lnTo>
                    <a:lnTo>
                      <a:pt x="124" y="217"/>
                    </a:lnTo>
                    <a:lnTo>
                      <a:pt x="134" y="214"/>
                    </a:lnTo>
                    <a:lnTo>
                      <a:pt x="142" y="212"/>
                    </a:lnTo>
                    <a:lnTo>
                      <a:pt x="152" y="209"/>
                    </a:lnTo>
                    <a:lnTo>
                      <a:pt x="162" y="207"/>
                    </a:lnTo>
                    <a:lnTo>
                      <a:pt x="172" y="205"/>
                    </a:lnTo>
                    <a:lnTo>
                      <a:pt x="180" y="204"/>
                    </a:lnTo>
                    <a:lnTo>
                      <a:pt x="190" y="202"/>
                    </a:lnTo>
                    <a:lnTo>
                      <a:pt x="239" y="202"/>
                    </a:lnTo>
                    <a:lnTo>
                      <a:pt x="249" y="204"/>
                    </a:lnTo>
                    <a:lnTo>
                      <a:pt x="258" y="204"/>
                    </a:lnTo>
                    <a:lnTo>
                      <a:pt x="262" y="205"/>
                    </a:lnTo>
                    <a:lnTo>
                      <a:pt x="265" y="205"/>
                    </a:lnTo>
                    <a:lnTo>
                      <a:pt x="268" y="207"/>
                    </a:lnTo>
                    <a:lnTo>
                      <a:pt x="273" y="207"/>
                    </a:lnTo>
                    <a:lnTo>
                      <a:pt x="278" y="209"/>
                    </a:lnTo>
                    <a:lnTo>
                      <a:pt x="280" y="209"/>
                    </a:lnTo>
                    <a:lnTo>
                      <a:pt x="283" y="210"/>
                    </a:lnTo>
                    <a:lnTo>
                      <a:pt x="299" y="210"/>
                    </a:lnTo>
                    <a:lnTo>
                      <a:pt x="303" y="212"/>
                    </a:lnTo>
                    <a:lnTo>
                      <a:pt x="306" y="212"/>
                    </a:lnTo>
                    <a:lnTo>
                      <a:pt x="308" y="214"/>
                    </a:lnTo>
                    <a:lnTo>
                      <a:pt x="311" y="214"/>
                    </a:lnTo>
                    <a:lnTo>
                      <a:pt x="314" y="215"/>
                    </a:lnTo>
                    <a:lnTo>
                      <a:pt x="319" y="215"/>
                    </a:lnTo>
                    <a:lnTo>
                      <a:pt x="322" y="217"/>
                    </a:lnTo>
                    <a:lnTo>
                      <a:pt x="327" y="217"/>
                    </a:lnTo>
                    <a:lnTo>
                      <a:pt x="331" y="218"/>
                    </a:lnTo>
                    <a:lnTo>
                      <a:pt x="335" y="218"/>
                    </a:lnTo>
                    <a:lnTo>
                      <a:pt x="339" y="220"/>
                    </a:lnTo>
                    <a:lnTo>
                      <a:pt x="340" y="222"/>
                    </a:lnTo>
                    <a:lnTo>
                      <a:pt x="344" y="222"/>
                    </a:lnTo>
                    <a:lnTo>
                      <a:pt x="349" y="225"/>
                    </a:lnTo>
                    <a:lnTo>
                      <a:pt x="353" y="227"/>
                    </a:lnTo>
                    <a:lnTo>
                      <a:pt x="360" y="228"/>
                    </a:lnTo>
                    <a:lnTo>
                      <a:pt x="365" y="230"/>
                    </a:lnTo>
                    <a:lnTo>
                      <a:pt x="378" y="230"/>
                    </a:lnTo>
                    <a:lnTo>
                      <a:pt x="383" y="232"/>
                    </a:lnTo>
                    <a:lnTo>
                      <a:pt x="396" y="232"/>
                    </a:lnTo>
                    <a:lnTo>
                      <a:pt x="403" y="230"/>
                    </a:lnTo>
                    <a:lnTo>
                      <a:pt x="445" y="230"/>
                    </a:lnTo>
                    <a:lnTo>
                      <a:pt x="452" y="228"/>
                    </a:lnTo>
                    <a:lnTo>
                      <a:pt x="494" y="228"/>
                    </a:lnTo>
                    <a:lnTo>
                      <a:pt x="501" y="227"/>
                    </a:lnTo>
                    <a:lnTo>
                      <a:pt x="537" y="227"/>
                    </a:lnTo>
                    <a:lnTo>
                      <a:pt x="540" y="225"/>
                    </a:lnTo>
                    <a:lnTo>
                      <a:pt x="545" y="223"/>
                    </a:lnTo>
                    <a:lnTo>
                      <a:pt x="557" y="223"/>
                    </a:lnTo>
                    <a:lnTo>
                      <a:pt x="560" y="222"/>
                    </a:lnTo>
                    <a:lnTo>
                      <a:pt x="563" y="222"/>
                    </a:lnTo>
                    <a:lnTo>
                      <a:pt x="568" y="223"/>
                    </a:lnTo>
                    <a:lnTo>
                      <a:pt x="586" y="223"/>
                    </a:lnTo>
                    <a:lnTo>
                      <a:pt x="589" y="225"/>
                    </a:lnTo>
                    <a:lnTo>
                      <a:pt x="697" y="225"/>
                    </a:lnTo>
                    <a:lnTo>
                      <a:pt x="711" y="223"/>
                    </a:lnTo>
                    <a:lnTo>
                      <a:pt x="748" y="223"/>
                    </a:lnTo>
                    <a:lnTo>
                      <a:pt x="761" y="222"/>
                    </a:lnTo>
                    <a:lnTo>
                      <a:pt x="786" y="222"/>
                    </a:lnTo>
                    <a:lnTo>
                      <a:pt x="799" y="220"/>
                    </a:lnTo>
                    <a:lnTo>
                      <a:pt x="812" y="220"/>
                    </a:lnTo>
                    <a:lnTo>
                      <a:pt x="824" y="218"/>
                    </a:lnTo>
                    <a:lnTo>
                      <a:pt x="850" y="218"/>
                    </a:lnTo>
                    <a:lnTo>
                      <a:pt x="863" y="217"/>
                    </a:lnTo>
                    <a:lnTo>
                      <a:pt x="874" y="217"/>
                    </a:lnTo>
                    <a:lnTo>
                      <a:pt x="888" y="215"/>
                    </a:lnTo>
                    <a:lnTo>
                      <a:pt x="912" y="215"/>
                    </a:lnTo>
                    <a:lnTo>
                      <a:pt x="925" y="214"/>
                    </a:lnTo>
                    <a:lnTo>
                      <a:pt x="950" y="214"/>
                    </a:lnTo>
                    <a:lnTo>
                      <a:pt x="963" y="212"/>
                    </a:lnTo>
                    <a:lnTo>
                      <a:pt x="1017" y="212"/>
                    </a:lnTo>
                    <a:lnTo>
                      <a:pt x="1020" y="210"/>
                    </a:lnTo>
                    <a:lnTo>
                      <a:pt x="1032" y="210"/>
                    </a:lnTo>
                    <a:lnTo>
                      <a:pt x="1037" y="209"/>
                    </a:lnTo>
                    <a:lnTo>
                      <a:pt x="1046" y="209"/>
                    </a:lnTo>
                    <a:lnTo>
                      <a:pt x="1051" y="207"/>
                    </a:lnTo>
                    <a:lnTo>
                      <a:pt x="1060" y="207"/>
                    </a:lnTo>
                    <a:lnTo>
                      <a:pt x="1063" y="205"/>
                    </a:lnTo>
                    <a:lnTo>
                      <a:pt x="1089" y="205"/>
                    </a:lnTo>
                    <a:lnTo>
                      <a:pt x="1094" y="204"/>
                    </a:lnTo>
                    <a:lnTo>
                      <a:pt x="1099" y="200"/>
                    </a:lnTo>
                    <a:lnTo>
                      <a:pt x="1102" y="196"/>
                    </a:lnTo>
                    <a:lnTo>
                      <a:pt x="1109" y="192"/>
                    </a:lnTo>
                    <a:lnTo>
                      <a:pt x="1117" y="187"/>
                    </a:lnTo>
                    <a:lnTo>
                      <a:pt x="1123" y="182"/>
                    </a:lnTo>
                    <a:lnTo>
                      <a:pt x="1130" y="178"/>
                    </a:lnTo>
                    <a:lnTo>
                      <a:pt x="1137" y="173"/>
                    </a:lnTo>
                    <a:lnTo>
                      <a:pt x="1143" y="168"/>
                    </a:lnTo>
                    <a:lnTo>
                      <a:pt x="1150" y="163"/>
                    </a:lnTo>
                    <a:lnTo>
                      <a:pt x="1156" y="158"/>
                    </a:lnTo>
                    <a:lnTo>
                      <a:pt x="1163" y="153"/>
                    </a:lnTo>
                    <a:lnTo>
                      <a:pt x="1169" y="148"/>
                    </a:lnTo>
                    <a:lnTo>
                      <a:pt x="1176" y="143"/>
                    </a:lnTo>
                    <a:lnTo>
                      <a:pt x="1182" y="137"/>
                    </a:lnTo>
                    <a:lnTo>
                      <a:pt x="1189" y="132"/>
                    </a:lnTo>
                    <a:lnTo>
                      <a:pt x="1196" y="127"/>
                    </a:lnTo>
                    <a:lnTo>
                      <a:pt x="1202" y="120"/>
                    </a:lnTo>
                    <a:lnTo>
                      <a:pt x="1209" y="115"/>
                    </a:lnTo>
                    <a:lnTo>
                      <a:pt x="1220" y="104"/>
                    </a:lnTo>
                    <a:lnTo>
                      <a:pt x="1227" y="99"/>
                    </a:lnTo>
                    <a:lnTo>
                      <a:pt x="1233" y="94"/>
                    </a:lnTo>
                    <a:lnTo>
                      <a:pt x="1251" y="76"/>
                    </a:lnTo>
                    <a:lnTo>
                      <a:pt x="1258" y="71"/>
                    </a:lnTo>
                    <a:lnTo>
                      <a:pt x="1264" y="66"/>
                    </a:lnTo>
                    <a:lnTo>
                      <a:pt x="1271" y="59"/>
                    </a:lnTo>
                    <a:lnTo>
                      <a:pt x="1277" y="55"/>
                    </a:lnTo>
                    <a:lnTo>
                      <a:pt x="1284" y="50"/>
                    </a:lnTo>
                    <a:lnTo>
                      <a:pt x="1291" y="45"/>
                    </a:lnTo>
                    <a:lnTo>
                      <a:pt x="1297" y="38"/>
                    </a:lnTo>
                    <a:lnTo>
                      <a:pt x="1304" y="33"/>
                    </a:lnTo>
                    <a:lnTo>
                      <a:pt x="1309" y="28"/>
                    </a:lnTo>
                    <a:lnTo>
                      <a:pt x="1310" y="28"/>
                    </a:lnTo>
                    <a:lnTo>
                      <a:pt x="1315" y="22"/>
                    </a:lnTo>
                    <a:lnTo>
                      <a:pt x="1323" y="14"/>
                    </a:lnTo>
                    <a:lnTo>
                      <a:pt x="1328" y="12"/>
                    </a:lnTo>
                    <a:lnTo>
                      <a:pt x="1333" y="9"/>
                    </a:lnTo>
                    <a:lnTo>
                      <a:pt x="1338" y="5"/>
                    </a:lnTo>
                    <a:lnTo>
                      <a:pt x="1345" y="4"/>
                    </a:lnTo>
                    <a:lnTo>
                      <a:pt x="1350" y="2"/>
                    </a:lnTo>
                    <a:lnTo>
                      <a:pt x="1356" y="2"/>
                    </a:lnTo>
                    <a:lnTo>
                      <a:pt x="1361" y="0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5" name="Freeform 829"/>
              <p:cNvSpPr>
                <a:spLocks noChangeAspect="1"/>
              </p:cNvSpPr>
              <p:nvPr/>
            </p:nvSpPr>
            <p:spPr bwMode="auto">
              <a:xfrm>
                <a:off x="5491" y="2171"/>
                <a:ext cx="14" cy="22"/>
              </a:xfrm>
              <a:custGeom>
                <a:avLst/>
                <a:gdLst/>
                <a:ahLst/>
                <a:cxnLst>
                  <a:cxn ang="0">
                    <a:pos x="3" y="20"/>
                  </a:cxn>
                  <a:cxn ang="0">
                    <a:pos x="3" y="22"/>
                  </a:cxn>
                  <a:cxn ang="0">
                    <a:pos x="4" y="20"/>
                  </a:cxn>
                  <a:cxn ang="0">
                    <a:pos x="8" y="19"/>
                  </a:cxn>
                  <a:cxn ang="0">
                    <a:pos x="9" y="15"/>
                  </a:cxn>
                  <a:cxn ang="0">
                    <a:pos x="11" y="12"/>
                  </a:cxn>
                  <a:cxn ang="0">
                    <a:pos x="13" y="9"/>
                  </a:cxn>
                  <a:cxn ang="0">
                    <a:pos x="13" y="5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5"/>
                  </a:cxn>
                  <a:cxn ang="0">
                    <a:pos x="9" y="9"/>
                  </a:cxn>
                  <a:cxn ang="0">
                    <a:pos x="8" y="10"/>
                  </a:cxn>
                  <a:cxn ang="0">
                    <a:pos x="6" y="14"/>
                  </a:cxn>
                  <a:cxn ang="0">
                    <a:pos x="0" y="20"/>
                  </a:cxn>
                  <a:cxn ang="0">
                    <a:pos x="1" y="19"/>
                  </a:cxn>
                  <a:cxn ang="0">
                    <a:pos x="0" y="20"/>
                  </a:cxn>
                  <a:cxn ang="0">
                    <a:pos x="3" y="20"/>
                  </a:cxn>
                </a:cxnLst>
                <a:rect l="0" t="0" r="r" b="b"/>
                <a:pathLst>
                  <a:path w="14" h="22">
                    <a:moveTo>
                      <a:pt x="3" y="20"/>
                    </a:moveTo>
                    <a:lnTo>
                      <a:pt x="3" y="22"/>
                    </a:lnTo>
                    <a:lnTo>
                      <a:pt x="4" y="20"/>
                    </a:lnTo>
                    <a:lnTo>
                      <a:pt x="8" y="19"/>
                    </a:lnTo>
                    <a:lnTo>
                      <a:pt x="9" y="15"/>
                    </a:lnTo>
                    <a:lnTo>
                      <a:pt x="11" y="12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6" y="14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6" name="Freeform 830"/>
              <p:cNvSpPr>
                <a:spLocks noChangeAspect="1"/>
              </p:cNvSpPr>
              <p:nvPr/>
            </p:nvSpPr>
            <p:spPr bwMode="auto">
              <a:xfrm>
                <a:off x="5489" y="2191"/>
                <a:ext cx="5" cy="12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12"/>
                  </a:cxn>
                  <a:cxn ang="0">
                    <a:pos x="3" y="12"/>
                  </a:cxn>
                </a:cxnLst>
                <a:rect l="0" t="0" r="r" b="b"/>
                <a:pathLst>
                  <a:path w="5" h="12">
                    <a:moveTo>
                      <a:pt x="3" y="12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7" name="Freeform 831"/>
              <p:cNvSpPr>
                <a:spLocks noChangeAspect="1"/>
              </p:cNvSpPr>
              <p:nvPr/>
            </p:nvSpPr>
            <p:spPr bwMode="auto">
              <a:xfrm>
                <a:off x="5423" y="2203"/>
                <a:ext cx="69" cy="147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2" y="146"/>
                  </a:cxn>
                  <a:cxn ang="0">
                    <a:pos x="7" y="137"/>
                  </a:cxn>
                  <a:cxn ang="0">
                    <a:pos x="10" y="127"/>
                  </a:cxn>
                  <a:cxn ang="0">
                    <a:pos x="15" y="118"/>
                  </a:cxn>
                  <a:cxn ang="0">
                    <a:pos x="18" y="109"/>
                  </a:cxn>
                  <a:cxn ang="0">
                    <a:pos x="23" y="100"/>
                  </a:cxn>
                  <a:cxn ang="0">
                    <a:pos x="27" y="91"/>
                  </a:cxn>
                  <a:cxn ang="0">
                    <a:pos x="32" y="83"/>
                  </a:cxn>
                  <a:cxn ang="0">
                    <a:pos x="36" y="73"/>
                  </a:cxn>
                  <a:cxn ang="0">
                    <a:pos x="40" y="64"/>
                  </a:cxn>
                  <a:cxn ang="0">
                    <a:pos x="45" y="55"/>
                  </a:cxn>
                  <a:cxn ang="0">
                    <a:pos x="48" y="46"/>
                  </a:cxn>
                  <a:cxn ang="0">
                    <a:pos x="53" y="37"/>
                  </a:cxn>
                  <a:cxn ang="0">
                    <a:pos x="56" y="27"/>
                  </a:cxn>
                  <a:cxn ang="0">
                    <a:pos x="61" y="18"/>
                  </a:cxn>
                  <a:cxn ang="0">
                    <a:pos x="64" y="9"/>
                  </a:cxn>
                  <a:cxn ang="0">
                    <a:pos x="69" y="0"/>
                  </a:cxn>
                  <a:cxn ang="0">
                    <a:pos x="66" y="0"/>
                  </a:cxn>
                  <a:cxn ang="0">
                    <a:pos x="63" y="8"/>
                  </a:cxn>
                  <a:cxn ang="0">
                    <a:pos x="58" y="18"/>
                  </a:cxn>
                  <a:cxn ang="0">
                    <a:pos x="54" y="26"/>
                  </a:cxn>
                  <a:cxn ang="0">
                    <a:pos x="50" y="36"/>
                  </a:cxn>
                  <a:cxn ang="0">
                    <a:pos x="45" y="46"/>
                  </a:cxn>
                  <a:cxn ang="0">
                    <a:pos x="41" y="54"/>
                  </a:cxn>
                  <a:cxn ang="0">
                    <a:pos x="36" y="64"/>
                  </a:cxn>
                  <a:cxn ang="0">
                    <a:pos x="33" y="72"/>
                  </a:cxn>
                  <a:cxn ang="0">
                    <a:pos x="28" y="82"/>
                  </a:cxn>
                  <a:cxn ang="0">
                    <a:pos x="25" y="90"/>
                  </a:cxn>
                  <a:cxn ang="0">
                    <a:pos x="20" y="100"/>
                  </a:cxn>
                  <a:cxn ang="0">
                    <a:pos x="17" y="108"/>
                  </a:cxn>
                  <a:cxn ang="0">
                    <a:pos x="12" y="118"/>
                  </a:cxn>
                  <a:cxn ang="0">
                    <a:pos x="9" y="126"/>
                  </a:cxn>
                  <a:cxn ang="0">
                    <a:pos x="4" y="136"/>
                  </a:cxn>
                  <a:cxn ang="0">
                    <a:pos x="0" y="146"/>
                  </a:cxn>
                  <a:cxn ang="0">
                    <a:pos x="0" y="144"/>
                  </a:cxn>
                  <a:cxn ang="0">
                    <a:pos x="0" y="147"/>
                  </a:cxn>
                  <a:cxn ang="0">
                    <a:pos x="2" y="147"/>
                  </a:cxn>
                  <a:cxn ang="0">
                    <a:pos x="2" y="146"/>
                  </a:cxn>
                  <a:cxn ang="0">
                    <a:pos x="0" y="147"/>
                  </a:cxn>
                </a:cxnLst>
                <a:rect l="0" t="0" r="r" b="b"/>
                <a:pathLst>
                  <a:path w="69" h="147">
                    <a:moveTo>
                      <a:pt x="0" y="147"/>
                    </a:moveTo>
                    <a:lnTo>
                      <a:pt x="2" y="146"/>
                    </a:lnTo>
                    <a:lnTo>
                      <a:pt x="7" y="137"/>
                    </a:lnTo>
                    <a:lnTo>
                      <a:pt x="10" y="127"/>
                    </a:lnTo>
                    <a:lnTo>
                      <a:pt x="15" y="118"/>
                    </a:lnTo>
                    <a:lnTo>
                      <a:pt x="18" y="109"/>
                    </a:lnTo>
                    <a:lnTo>
                      <a:pt x="23" y="100"/>
                    </a:lnTo>
                    <a:lnTo>
                      <a:pt x="27" y="91"/>
                    </a:lnTo>
                    <a:lnTo>
                      <a:pt x="32" y="83"/>
                    </a:lnTo>
                    <a:lnTo>
                      <a:pt x="36" y="73"/>
                    </a:lnTo>
                    <a:lnTo>
                      <a:pt x="40" y="64"/>
                    </a:lnTo>
                    <a:lnTo>
                      <a:pt x="45" y="55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6" y="27"/>
                    </a:lnTo>
                    <a:lnTo>
                      <a:pt x="61" y="18"/>
                    </a:lnTo>
                    <a:lnTo>
                      <a:pt x="64" y="9"/>
                    </a:lnTo>
                    <a:lnTo>
                      <a:pt x="69" y="0"/>
                    </a:lnTo>
                    <a:lnTo>
                      <a:pt x="66" y="0"/>
                    </a:lnTo>
                    <a:lnTo>
                      <a:pt x="63" y="8"/>
                    </a:lnTo>
                    <a:lnTo>
                      <a:pt x="58" y="18"/>
                    </a:lnTo>
                    <a:lnTo>
                      <a:pt x="54" y="26"/>
                    </a:lnTo>
                    <a:lnTo>
                      <a:pt x="50" y="36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6" y="64"/>
                    </a:lnTo>
                    <a:lnTo>
                      <a:pt x="33" y="72"/>
                    </a:lnTo>
                    <a:lnTo>
                      <a:pt x="28" y="82"/>
                    </a:lnTo>
                    <a:lnTo>
                      <a:pt x="25" y="90"/>
                    </a:lnTo>
                    <a:lnTo>
                      <a:pt x="20" y="100"/>
                    </a:lnTo>
                    <a:lnTo>
                      <a:pt x="17" y="108"/>
                    </a:lnTo>
                    <a:lnTo>
                      <a:pt x="12" y="118"/>
                    </a:lnTo>
                    <a:lnTo>
                      <a:pt x="9" y="126"/>
                    </a:lnTo>
                    <a:lnTo>
                      <a:pt x="4" y="13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7"/>
                    </a:lnTo>
                    <a:lnTo>
                      <a:pt x="2" y="147"/>
                    </a:lnTo>
                    <a:lnTo>
                      <a:pt x="2" y="14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8" name="Freeform 832"/>
              <p:cNvSpPr>
                <a:spLocks noChangeAspect="1"/>
              </p:cNvSpPr>
              <p:nvPr/>
            </p:nvSpPr>
            <p:spPr bwMode="auto">
              <a:xfrm>
                <a:off x="5392" y="2347"/>
                <a:ext cx="31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3"/>
                  </a:cxn>
                  <a:cxn ang="0">
                    <a:pos x="31" y="3"/>
                  </a:cxn>
                  <a:cxn ang="0">
                    <a:pos x="3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0" y="2"/>
                  </a:cxn>
                </a:cxnLst>
                <a:rect l="0" t="0" r="r" b="b"/>
                <a:pathLst>
                  <a:path w="31" h="3">
                    <a:moveTo>
                      <a:pt x="0" y="2"/>
                    </a:moveTo>
                    <a:lnTo>
                      <a:pt x="2" y="3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9" name="Freeform 833"/>
              <p:cNvSpPr>
                <a:spLocks noChangeAspect="1"/>
              </p:cNvSpPr>
              <p:nvPr/>
            </p:nvSpPr>
            <p:spPr bwMode="auto">
              <a:xfrm>
                <a:off x="5374" y="2340"/>
                <a:ext cx="22" cy="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12" y="5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7" y="9"/>
                  </a:cxn>
                  <a:cxn ang="0">
                    <a:pos x="18" y="9"/>
                  </a:cxn>
                  <a:cxn ang="0">
                    <a:pos x="22" y="7"/>
                  </a:cxn>
                  <a:cxn ang="0">
                    <a:pos x="20" y="5"/>
                  </a:cxn>
                  <a:cxn ang="0">
                    <a:pos x="17" y="4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0" y="2"/>
                  </a:cxn>
                </a:cxnLst>
                <a:rect l="0" t="0" r="r" b="b"/>
                <a:pathLst>
                  <a:path w="22" h="9">
                    <a:moveTo>
                      <a:pt x="0" y="2"/>
                    </a:moveTo>
                    <a:lnTo>
                      <a:pt x="4" y="5"/>
                    </a:lnTo>
                    <a:lnTo>
                      <a:pt x="12" y="5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22" y="7"/>
                    </a:lnTo>
                    <a:lnTo>
                      <a:pt x="20" y="5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0" name="Freeform 834"/>
              <p:cNvSpPr>
                <a:spLocks noChangeAspect="1"/>
              </p:cNvSpPr>
              <p:nvPr/>
            </p:nvSpPr>
            <p:spPr bwMode="auto">
              <a:xfrm>
                <a:off x="5374" y="2222"/>
                <a:ext cx="72" cy="12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6" y="7"/>
                  </a:cxn>
                  <a:cxn ang="0">
                    <a:pos x="59" y="15"/>
                  </a:cxn>
                  <a:cxn ang="0">
                    <a:pos x="54" y="22"/>
                  </a:cxn>
                  <a:cxn ang="0">
                    <a:pos x="49" y="30"/>
                  </a:cxn>
                  <a:cxn ang="0">
                    <a:pos x="44" y="36"/>
                  </a:cxn>
                  <a:cxn ang="0">
                    <a:pos x="40" y="45"/>
                  </a:cxn>
                  <a:cxn ang="0">
                    <a:pos x="35" y="51"/>
                  </a:cxn>
                  <a:cxn ang="0">
                    <a:pos x="31" y="59"/>
                  </a:cxn>
                  <a:cxn ang="0">
                    <a:pos x="26" y="66"/>
                  </a:cxn>
                  <a:cxn ang="0">
                    <a:pos x="22" y="74"/>
                  </a:cxn>
                  <a:cxn ang="0">
                    <a:pos x="18" y="82"/>
                  </a:cxn>
                  <a:cxn ang="0">
                    <a:pos x="13" y="89"/>
                  </a:cxn>
                  <a:cxn ang="0">
                    <a:pos x="10" y="97"/>
                  </a:cxn>
                  <a:cxn ang="0">
                    <a:pos x="7" y="105"/>
                  </a:cxn>
                  <a:cxn ang="0">
                    <a:pos x="4" y="112"/>
                  </a:cxn>
                  <a:cxn ang="0">
                    <a:pos x="0" y="120"/>
                  </a:cxn>
                  <a:cxn ang="0">
                    <a:pos x="4" y="122"/>
                  </a:cxn>
                  <a:cxn ang="0">
                    <a:pos x="7" y="113"/>
                  </a:cxn>
                  <a:cxn ang="0">
                    <a:pos x="10" y="105"/>
                  </a:cxn>
                  <a:cxn ang="0">
                    <a:pos x="13" y="99"/>
                  </a:cxn>
                  <a:cxn ang="0">
                    <a:pos x="17" y="90"/>
                  </a:cxn>
                  <a:cxn ang="0">
                    <a:pos x="22" y="84"/>
                  </a:cxn>
                  <a:cxn ang="0">
                    <a:pos x="25" y="76"/>
                  </a:cxn>
                  <a:cxn ang="0">
                    <a:pos x="30" y="67"/>
                  </a:cxn>
                  <a:cxn ang="0">
                    <a:pos x="33" y="61"/>
                  </a:cxn>
                  <a:cxn ang="0">
                    <a:pos x="38" y="53"/>
                  </a:cxn>
                  <a:cxn ang="0">
                    <a:pos x="43" y="46"/>
                  </a:cxn>
                  <a:cxn ang="0">
                    <a:pos x="48" y="38"/>
                  </a:cxn>
                  <a:cxn ang="0">
                    <a:pos x="53" y="31"/>
                  </a:cxn>
                  <a:cxn ang="0">
                    <a:pos x="58" y="23"/>
                  </a:cxn>
                  <a:cxn ang="0">
                    <a:pos x="63" y="17"/>
                  </a:cxn>
                  <a:cxn ang="0">
                    <a:pos x="67" y="8"/>
                  </a:cxn>
                  <a:cxn ang="0">
                    <a:pos x="72" y="2"/>
                  </a:cxn>
                  <a:cxn ang="0">
                    <a:pos x="69" y="0"/>
                  </a:cxn>
                </a:cxnLst>
                <a:rect l="0" t="0" r="r" b="b"/>
                <a:pathLst>
                  <a:path w="72" h="122">
                    <a:moveTo>
                      <a:pt x="69" y="0"/>
                    </a:moveTo>
                    <a:lnTo>
                      <a:pt x="66" y="7"/>
                    </a:lnTo>
                    <a:lnTo>
                      <a:pt x="59" y="15"/>
                    </a:lnTo>
                    <a:lnTo>
                      <a:pt x="54" y="22"/>
                    </a:lnTo>
                    <a:lnTo>
                      <a:pt x="49" y="30"/>
                    </a:lnTo>
                    <a:lnTo>
                      <a:pt x="44" y="36"/>
                    </a:lnTo>
                    <a:lnTo>
                      <a:pt x="40" y="45"/>
                    </a:lnTo>
                    <a:lnTo>
                      <a:pt x="35" y="51"/>
                    </a:lnTo>
                    <a:lnTo>
                      <a:pt x="31" y="59"/>
                    </a:lnTo>
                    <a:lnTo>
                      <a:pt x="26" y="66"/>
                    </a:lnTo>
                    <a:lnTo>
                      <a:pt x="22" y="74"/>
                    </a:lnTo>
                    <a:lnTo>
                      <a:pt x="18" y="82"/>
                    </a:lnTo>
                    <a:lnTo>
                      <a:pt x="13" y="89"/>
                    </a:lnTo>
                    <a:lnTo>
                      <a:pt x="10" y="97"/>
                    </a:lnTo>
                    <a:lnTo>
                      <a:pt x="7" y="105"/>
                    </a:lnTo>
                    <a:lnTo>
                      <a:pt x="4" y="112"/>
                    </a:lnTo>
                    <a:lnTo>
                      <a:pt x="0" y="120"/>
                    </a:lnTo>
                    <a:lnTo>
                      <a:pt x="4" y="122"/>
                    </a:lnTo>
                    <a:lnTo>
                      <a:pt x="7" y="113"/>
                    </a:lnTo>
                    <a:lnTo>
                      <a:pt x="10" y="105"/>
                    </a:lnTo>
                    <a:lnTo>
                      <a:pt x="13" y="99"/>
                    </a:lnTo>
                    <a:lnTo>
                      <a:pt x="17" y="90"/>
                    </a:lnTo>
                    <a:lnTo>
                      <a:pt x="22" y="84"/>
                    </a:lnTo>
                    <a:lnTo>
                      <a:pt x="25" y="76"/>
                    </a:lnTo>
                    <a:lnTo>
                      <a:pt x="30" y="67"/>
                    </a:lnTo>
                    <a:lnTo>
                      <a:pt x="33" y="61"/>
                    </a:lnTo>
                    <a:lnTo>
                      <a:pt x="38" y="53"/>
                    </a:lnTo>
                    <a:lnTo>
                      <a:pt x="43" y="46"/>
                    </a:lnTo>
                    <a:lnTo>
                      <a:pt x="48" y="38"/>
                    </a:lnTo>
                    <a:lnTo>
                      <a:pt x="53" y="31"/>
                    </a:lnTo>
                    <a:lnTo>
                      <a:pt x="58" y="23"/>
                    </a:lnTo>
                    <a:lnTo>
                      <a:pt x="63" y="17"/>
                    </a:lnTo>
                    <a:lnTo>
                      <a:pt x="67" y="8"/>
                    </a:lnTo>
                    <a:lnTo>
                      <a:pt x="72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1" name="Freeform 835"/>
              <p:cNvSpPr>
                <a:spLocks noChangeAspect="1"/>
              </p:cNvSpPr>
              <p:nvPr/>
            </p:nvSpPr>
            <p:spPr bwMode="auto">
              <a:xfrm>
                <a:off x="5443" y="2204"/>
                <a:ext cx="21" cy="2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12" y="5"/>
                  </a:cxn>
                  <a:cxn ang="0">
                    <a:pos x="8" y="7"/>
                  </a:cxn>
                  <a:cxn ang="0">
                    <a:pos x="7" y="10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3" y="20"/>
                  </a:cxn>
                  <a:cxn ang="0">
                    <a:pos x="5" y="17"/>
                  </a:cxn>
                  <a:cxn ang="0">
                    <a:pos x="10" y="12"/>
                  </a:cxn>
                  <a:cxn ang="0">
                    <a:pos x="12" y="8"/>
                  </a:cxn>
                  <a:cxn ang="0">
                    <a:pos x="13" y="7"/>
                  </a:cxn>
                  <a:cxn ang="0">
                    <a:pos x="16" y="5"/>
                  </a:cxn>
                  <a:cxn ang="0">
                    <a:pos x="18" y="4"/>
                  </a:cxn>
                  <a:cxn ang="0">
                    <a:pos x="20" y="4"/>
                  </a:cxn>
                  <a:cxn ang="0">
                    <a:pos x="21" y="2"/>
                  </a:cxn>
                  <a:cxn ang="0">
                    <a:pos x="20" y="4"/>
                  </a:cxn>
                  <a:cxn ang="0">
                    <a:pos x="21" y="4"/>
                  </a:cxn>
                  <a:cxn ang="0">
                    <a:pos x="21" y="2"/>
                  </a:cxn>
                  <a:cxn ang="0">
                    <a:pos x="20" y="0"/>
                  </a:cxn>
                </a:cxnLst>
                <a:rect l="0" t="0" r="r" b="b"/>
                <a:pathLst>
                  <a:path w="21" h="20">
                    <a:moveTo>
                      <a:pt x="20" y="0"/>
                    </a:moveTo>
                    <a:lnTo>
                      <a:pt x="16" y="0"/>
                    </a:lnTo>
                    <a:lnTo>
                      <a:pt x="13" y="2"/>
                    </a:lnTo>
                    <a:lnTo>
                      <a:pt x="12" y="5"/>
                    </a:lnTo>
                    <a:lnTo>
                      <a:pt x="8" y="7"/>
                    </a:lnTo>
                    <a:lnTo>
                      <a:pt x="7" y="10"/>
                    </a:lnTo>
                    <a:lnTo>
                      <a:pt x="5" y="13"/>
                    </a:lnTo>
                    <a:lnTo>
                      <a:pt x="0" y="18"/>
                    </a:lnTo>
                    <a:lnTo>
                      <a:pt x="3" y="20"/>
                    </a:lnTo>
                    <a:lnTo>
                      <a:pt x="5" y="17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6" y="5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1" y="2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2" name="Freeform 836"/>
              <p:cNvSpPr>
                <a:spLocks noChangeAspect="1"/>
              </p:cNvSpPr>
              <p:nvPr/>
            </p:nvSpPr>
            <p:spPr bwMode="auto">
              <a:xfrm>
                <a:off x="5463" y="2193"/>
                <a:ext cx="31" cy="13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29" y="0"/>
                  </a:cxn>
                  <a:cxn ang="0">
                    <a:pos x="26" y="1"/>
                  </a:cxn>
                  <a:cxn ang="0">
                    <a:pos x="21" y="3"/>
                  </a:cxn>
                  <a:cxn ang="0">
                    <a:pos x="14" y="3"/>
                  </a:cxn>
                  <a:cxn ang="0">
                    <a:pos x="11" y="5"/>
                  </a:cxn>
                  <a:cxn ang="0">
                    <a:pos x="6" y="6"/>
                  </a:cxn>
                  <a:cxn ang="0">
                    <a:pos x="3" y="8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5" y="11"/>
                  </a:cxn>
                  <a:cxn ang="0">
                    <a:pos x="8" y="10"/>
                  </a:cxn>
                  <a:cxn ang="0">
                    <a:pos x="11" y="8"/>
                  </a:cxn>
                  <a:cxn ang="0">
                    <a:pos x="14" y="6"/>
                  </a:cxn>
                  <a:cxn ang="0">
                    <a:pos x="23" y="6"/>
                  </a:cxn>
                  <a:cxn ang="0">
                    <a:pos x="26" y="5"/>
                  </a:cxn>
                  <a:cxn ang="0">
                    <a:pos x="31" y="3"/>
                  </a:cxn>
                  <a:cxn ang="0">
                    <a:pos x="31" y="1"/>
                  </a:cxn>
                  <a:cxn ang="0">
                    <a:pos x="31" y="3"/>
                  </a:cxn>
                  <a:cxn ang="0">
                    <a:pos x="31" y="1"/>
                  </a:cxn>
                  <a:cxn ang="0">
                    <a:pos x="28" y="1"/>
                  </a:cxn>
                </a:cxnLst>
                <a:rect l="0" t="0" r="r" b="b"/>
                <a:pathLst>
                  <a:path w="31" h="13">
                    <a:moveTo>
                      <a:pt x="28" y="1"/>
                    </a:moveTo>
                    <a:lnTo>
                      <a:pt x="29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4" y="3"/>
                    </a:lnTo>
                    <a:lnTo>
                      <a:pt x="11" y="5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5" y="11"/>
                    </a:lnTo>
                    <a:lnTo>
                      <a:pt x="8" y="10"/>
                    </a:lnTo>
                    <a:lnTo>
                      <a:pt x="11" y="8"/>
                    </a:lnTo>
                    <a:lnTo>
                      <a:pt x="14" y="6"/>
                    </a:lnTo>
                    <a:lnTo>
                      <a:pt x="23" y="6"/>
                    </a:lnTo>
                    <a:lnTo>
                      <a:pt x="26" y="5"/>
                    </a:lnTo>
                    <a:lnTo>
                      <a:pt x="31" y="3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1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3" name="Freeform 837"/>
              <p:cNvSpPr>
                <a:spLocks noChangeAspect="1"/>
              </p:cNvSpPr>
              <p:nvPr/>
            </p:nvSpPr>
            <p:spPr bwMode="auto">
              <a:xfrm>
                <a:off x="5481" y="2190"/>
                <a:ext cx="13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10" y="3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4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4" name="Freeform 838"/>
              <p:cNvSpPr>
                <a:spLocks noChangeAspect="1"/>
              </p:cNvSpPr>
              <p:nvPr/>
            </p:nvSpPr>
            <p:spPr bwMode="auto">
              <a:xfrm>
                <a:off x="5458" y="2191"/>
                <a:ext cx="23" cy="12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3" y="12"/>
                  </a:cxn>
                  <a:cxn ang="0">
                    <a:pos x="6" y="8"/>
                  </a:cxn>
                  <a:cxn ang="0">
                    <a:pos x="10" y="7"/>
                  </a:cxn>
                  <a:cxn ang="0">
                    <a:pos x="11" y="5"/>
                  </a:cxn>
                  <a:cxn ang="0">
                    <a:pos x="15" y="5"/>
                  </a:cxn>
                  <a:cxn ang="0">
                    <a:pos x="18" y="3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6" y="2"/>
                  </a:cxn>
                  <a:cxn ang="0">
                    <a:pos x="10" y="2"/>
                  </a:cxn>
                  <a:cxn ang="0">
                    <a:pos x="8" y="3"/>
                  </a:cxn>
                  <a:cxn ang="0">
                    <a:pos x="5" y="5"/>
                  </a:cxn>
                  <a:cxn ang="0">
                    <a:pos x="1" y="7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1" y="12"/>
                  </a:cxn>
                  <a:cxn ang="0">
                    <a:pos x="3" y="12"/>
                  </a:cxn>
                  <a:cxn ang="0">
                    <a:pos x="1" y="12"/>
                  </a:cxn>
                </a:cxnLst>
                <a:rect l="0" t="0" r="r" b="b"/>
                <a:pathLst>
                  <a:path w="23" h="12">
                    <a:moveTo>
                      <a:pt x="1" y="12"/>
                    </a:moveTo>
                    <a:lnTo>
                      <a:pt x="3" y="12"/>
                    </a:lnTo>
                    <a:lnTo>
                      <a:pt x="6" y="8"/>
                    </a:lnTo>
                    <a:lnTo>
                      <a:pt x="10" y="7"/>
                    </a:lnTo>
                    <a:lnTo>
                      <a:pt x="11" y="5"/>
                    </a:lnTo>
                    <a:lnTo>
                      <a:pt x="15" y="5"/>
                    </a:lnTo>
                    <a:lnTo>
                      <a:pt x="18" y="3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5" name="Freeform 839"/>
              <p:cNvSpPr>
                <a:spLocks noChangeAspect="1"/>
              </p:cNvSpPr>
              <p:nvPr/>
            </p:nvSpPr>
            <p:spPr bwMode="auto">
              <a:xfrm>
                <a:off x="5445" y="2199"/>
                <a:ext cx="14" cy="15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5" y="12"/>
                  </a:cxn>
                  <a:cxn ang="0">
                    <a:pos x="5" y="10"/>
                  </a:cxn>
                  <a:cxn ang="0">
                    <a:pos x="6" y="9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1" y="5"/>
                  </a:cxn>
                  <a:cxn ang="0">
                    <a:pos x="13" y="4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11" y="2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3" y="15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5" y="12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6" name="Freeform 840"/>
              <p:cNvSpPr>
                <a:spLocks noChangeAspect="1"/>
              </p:cNvSpPr>
              <p:nvPr/>
            </p:nvSpPr>
            <p:spPr bwMode="auto">
              <a:xfrm>
                <a:off x="5379" y="2211"/>
                <a:ext cx="69" cy="108"/>
              </a:xfrm>
              <a:custGeom>
                <a:avLst/>
                <a:gdLst/>
                <a:ahLst/>
                <a:cxnLst>
                  <a:cxn ang="0">
                    <a:pos x="3" y="108"/>
                  </a:cxn>
                  <a:cxn ang="0">
                    <a:pos x="7" y="101"/>
                  </a:cxn>
                  <a:cxn ang="0">
                    <a:pos x="8" y="95"/>
                  </a:cxn>
                  <a:cxn ang="0">
                    <a:pos x="12" y="88"/>
                  </a:cxn>
                  <a:cxn ang="0">
                    <a:pos x="17" y="80"/>
                  </a:cxn>
                  <a:cxn ang="0">
                    <a:pos x="20" y="74"/>
                  </a:cxn>
                  <a:cxn ang="0">
                    <a:pos x="23" y="67"/>
                  </a:cxn>
                  <a:cxn ang="0">
                    <a:pos x="28" y="60"/>
                  </a:cxn>
                  <a:cxn ang="0">
                    <a:pos x="33" y="54"/>
                  </a:cxn>
                  <a:cxn ang="0">
                    <a:pos x="36" y="47"/>
                  </a:cxn>
                  <a:cxn ang="0">
                    <a:pos x="43" y="42"/>
                  </a:cxn>
                  <a:cxn ang="0">
                    <a:pos x="46" y="36"/>
                  </a:cxn>
                  <a:cxn ang="0">
                    <a:pos x="51" y="29"/>
                  </a:cxn>
                  <a:cxn ang="0">
                    <a:pos x="56" y="23"/>
                  </a:cxn>
                  <a:cxn ang="0">
                    <a:pos x="61" y="16"/>
                  </a:cxn>
                  <a:cxn ang="0">
                    <a:pos x="64" y="10"/>
                  </a:cxn>
                  <a:cxn ang="0">
                    <a:pos x="69" y="3"/>
                  </a:cxn>
                  <a:cxn ang="0">
                    <a:pos x="66" y="0"/>
                  </a:cxn>
                  <a:cxn ang="0">
                    <a:pos x="62" y="8"/>
                  </a:cxn>
                  <a:cxn ang="0">
                    <a:pos x="58" y="15"/>
                  </a:cxn>
                  <a:cxn ang="0">
                    <a:pos x="53" y="21"/>
                  </a:cxn>
                  <a:cxn ang="0">
                    <a:pos x="48" y="28"/>
                  </a:cxn>
                  <a:cxn ang="0">
                    <a:pos x="44" y="33"/>
                  </a:cxn>
                  <a:cxn ang="0">
                    <a:pos x="39" y="39"/>
                  </a:cxn>
                  <a:cxn ang="0">
                    <a:pos x="35" y="46"/>
                  </a:cxn>
                  <a:cxn ang="0">
                    <a:pos x="30" y="52"/>
                  </a:cxn>
                  <a:cxn ang="0">
                    <a:pos x="25" y="59"/>
                  </a:cxn>
                  <a:cxn ang="0">
                    <a:pos x="21" y="65"/>
                  </a:cxn>
                  <a:cxn ang="0">
                    <a:pos x="17" y="72"/>
                  </a:cxn>
                  <a:cxn ang="0">
                    <a:pos x="13" y="78"/>
                  </a:cxn>
                  <a:cxn ang="0">
                    <a:pos x="8" y="87"/>
                  </a:cxn>
                  <a:cxn ang="0">
                    <a:pos x="5" y="93"/>
                  </a:cxn>
                  <a:cxn ang="0">
                    <a:pos x="3" y="100"/>
                  </a:cxn>
                  <a:cxn ang="0">
                    <a:pos x="0" y="108"/>
                  </a:cxn>
                  <a:cxn ang="0">
                    <a:pos x="3" y="108"/>
                  </a:cxn>
                </a:cxnLst>
                <a:rect l="0" t="0" r="r" b="b"/>
                <a:pathLst>
                  <a:path w="69" h="108">
                    <a:moveTo>
                      <a:pt x="3" y="108"/>
                    </a:moveTo>
                    <a:lnTo>
                      <a:pt x="7" y="101"/>
                    </a:lnTo>
                    <a:lnTo>
                      <a:pt x="8" y="95"/>
                    </a:lnTo>
                    <a:lnTo>
                      <a:pt x="12" y="88"/>
                    </a:lnTo>
                    <a:lnTo>
                      <a:pt x="17" y="80"/>
                    </a:lnTo>
                    <a:lnTo>
                      <a:pt x="20" y="74"/>
                    </a:lnTo>
                    <a:lnTo>
                      <a:pt x="23" y="67"/>
                    </a:lnTo>
                    <a:lnTo>
                      <a:pt x="28" y="60"/>
                    </a:lnTo>
                    <a:lnTo>
                      <a:pt x="33" y="54"/>
                    </a:lnTo>
                    <a:lnTo>
                      <a:pt x="36" y="47"/>
                    </a:lnTo>
                    <a:lnTo>
                      <a:pt x="43" y="42"/>
                    </a:lnTo>
                    <a:lnTo>
                      <a:pt x="46" y="36"/>
                    </a:lnTo>
                    <a:lnTo>
                      <a:pt x="51" y="29"/>
                    </a:lnTo>
                    <a:lnTo>
                      <a:pt x="56" y="23"/>
                    </a:lnTo>
                    <a:lnTo>
                      <a:pt x="61" y="16"/>
                    </a:lnTo>
                    <a:lnTo>
                      <a:pt x="64" y="10"/>
                    </a:lnTo>
                    <a:lnTo>
                      <a:pt x="69" y="3"/>
                    </a:lnTo>
                    <a:lnTo>
                      <a:pt x="66" y="0"/>
                    </a:lnTo>
                    <a:lnTo>
                      <a:pt x="62" y="8"/>
                    </a:lnTo>
                    <a:lnTo>
                      <a:pt x="58" y="15"/>
                    </a:lnTo>
                    <a:lnTo>
                      <a:pt x="53" y="21"/>
                    </a:lnTo>
                    <a:lnTo>
                      <a:pt x="48" y="28"/>
                    </a:lnTo>
                    <a:lnTo>
                      <a:pt x="44" y="33"/>
                    </a:lnTo>
                    <a:lnTo>
                      <a:pt x="39" y="39"/>
                    </a:lnTo>
                    <a:lnTo>
                      <a:pt x="35" y="46"/>
                    </a:lnTo>
                    <a:lnTo>
                      <a:pt x="30" y="52"/>
                    </a:lnTo>
                    <a:lnTo>
                      <a:pt x="25" y="59"/>
                    </a:lnTo>
                    <a:lnTo>
                      <a:pt x="21" y="65"/>
                    </a:lnTo>
                    <a:lnTo>
                      <a:pt x="17" y="72"/>
                    </a:lnTo>
                    <a:lnTo>
                      <a:pt x="13" y="78"/>
                    </a:lnTo>
                    <a:lnTo>
                      <a:pt x="8" y="87"/>
                    </a:lnTo>
                    <a:lnTo>
                      <a:pt x="5" y="93"/>
                    </a:lnTo>
                    <a:lnTo>
                      <a:pt x="3" y="100"/>
                    </a:lnTo>
                    <a:lnTo>
                      <a:pt x="0" y="108"/>
                    </a:lnTo>
                    <a:lnTo>
                      <a:pt x="3" y="10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7" name="Freeform 841"/>
              <p:cNvSpPr>
                <a:spLocks noChangeAspect="1"/>
              </p:cNvSpPr>
              <p:nvPr/>
            </p:nvSpPr>
            <p:spPr bwMode="auto">
              <a:xfrm>
                <a:off x="5366" y="2319"/>
                <a:ext cx="16" cy="28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3" y="28"/>
                  </a:cxn>
                  <a:cxn ang="0">
                    <a:pos x="5" y="25"/>
                  </a:cxn>
                  <a:cxn ang="0">
                    <a:pos x="7" y="20"/>
                  </a:cxn>
                  <a:cxn ang="0">
                    <a:pos x="8" y="18"/>
                  </a:cxn>
                  <a:cxn ang="0">
                    <a:pos x="10" y="15"/>
                  </a:cxn>
                  <a:cxn ang="0">
                    <a:pos x="12" y="10"/>
                  </a:cxn>
                  <a:cxn ang="0">
                    <a:pos x="13" y="8"/>
                  </a:cxn>
                  <a:cxn ang="0">
                    <a:pos x="15" y="3"/>
                  </a:cxn>
                  <a:cxn ang="0">
                    <a:pos x="16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0" y="7"/>
                  </a:cxn>
                  <a:cxn ang="0">
                    <a:pos x="8" y="10"/>
                  </a:cxn>
                  <a:cxn ang="0">
                    <a:pos x="7" y="13"/>
                  </a:cxn>
                  <a:cxn ang="0">
                    <a:pos x="5" y="16"/>
                  </a:cxn>
                  <a:cxn ang="0">
                    <a:pos x="3" y="20"/>
                  </a:cxn>
                  <a:cxn ang="0">
                    <a:pos x="2" y="23"/>
                  </a:cxn>
                  <a:cxn ang="0">
                    <a:pos x="2" y="28"/>
                  </a:cxn>
                  <a:cxn ang="0">
                    <a:pos x="2" y="26"/>
                  </a:cxn>
                  <a:cxn ang="0">
                    <a:pos x="0" y="28"/>
                  </a:cxn>
                  <a:cxn ang="0">
                    <a:pos x="2" y="28"/>
                  </a:cxn>
                  <a:cxn ang="0">
                    <a:pos x="3" y="26"/>
                  </a:cxn>
                </a:cxnLst>
                <a:rect l="0" t="0" r="r" b="b"/>
                <a:pathLst>
                  <a:path w="16" h="28">
                    <a:moveTo>
                      <a:pt x="3" y="26"/>
                    </a:moveTo>
                    <a:lnTo>
                      <a:pt x="3" y="28"/>
                    </a:lnTo>
                    <a:lnTo>
                      <a:pt x="5" y="25"/>
                    </a:lnTo>
                    <a:lnTo>
                      <a:pt x="7" y="20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5" y="3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0" y="7"/>
                    </a:lnTo>
                    <a:lnTo>
                      <a:pt x="8" y="10"/>
                    </a:lnTo>
                    <a:lnTo>
                      <a:pt x="7" y="13"/>
                    </a:lnTo>
                    <a:lnTo>
                      <a:pt x="5" y="16"/>
                    </a:lnTo>
                    <a:lnTo>
                      <a:pt x="3" y="20"/>
                    </a:lnTo>
                    <a:lnTo>
                      <a:pt x="2" y="23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8" name="Freeform 842"/>
              <p:cNvSpPr>
                <a:spLocks noChangeAspect="1"/>
              </p:cNvSpPr>
              <p:nvPr/>
            </p:nvSpPr>
            <p:spPr bwMode="auto">
              <a:xfrm>
                <a:off x="5368" y="2345"/>
                <a:ext cx="24" cy="12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24" y="8"/>
                  </a:cxn>
                  <a:cxn ang="0">
                    <a:pos x="23" y="5"/>
                  </a:cxn>
                  <a:cxn ang="0">
                    <a:pos x="18" y="4"/>
                  </a:cxn>
                  <a:cxn ang="0">
                    <a:pos x="16" y="4"/>
                  </a:cxn>
                  <a:cxn ang="0">
                    <a:pos x="13" y="2"/>
                  </a:cxn>
                  <a:cxn ang="0">
                    <a:pos x="3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3" y="4"/>
                  </a:cxn>
                  <a:cxn ang="0">
                    <a:pos x="6" y="5"/>
                  </a:cxn>
                  <a:cxn ang="0">
                    <a:pos x="13" y="5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21" y="10"/>
                  </a:cxn>
                  <a:cxn ang="0">
                    <a:pos x="24" y="12"/>
                  </a:cxn>
                  <a:cxn ang="0">
                    <a:pos x="21" y="10"/>
                  </a:cxn>
                  <a:cxn ang="0">
                    <a:pos x="23" y="12"/>
                  </a:cxn>
                  <a:cxn ang="0">
                    <a:pos x="24" y="12"/>
                  </a:cxn>
                  <a:cxn ang="0">
                    <a:pos x="23" y="8"/>
                  </a:cxn>
                </a:cxnLst>
                <a:rect l="0" t="0" r="r" b="b"/>
                <a:pathLst>
                  <a:path w="24" h="12">
                    <a:moveTo>
                      <a:pt x="23" y="8"/>
                    </a:moveTo>
                    <a:lnTo>
                      <a:pt x="24" y="8"/>
                    </a:lnTo>
                    <a:lnTo>
                      <a:pt x="23" y="5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3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6" y="5"/>
                    </a:lnTo>
                    <a:lnTo>
                      <a:pt x="13" y="5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21" y="10"/>
                    </a:lnTo>
                    <a:lnTo>
                      <a:pt x="24" y="12"/>
                    </a:lnTo>
                    <a:lnTo>
                      <a:pt x="21" y="10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9" name="Freeform 843"/>
              <p:cNvSpPr>
                <a:spLocks noChangeAspect="1"/>
              </p:cNvSpPr>
              <p:nvPr/>
            </p:nvSpPr>
            <p:spPr bwMode="auto">
              <a:xfrm>
                <a:off x="5391" y="2350"/>
                <a:ext cx="36" cy="7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32" y="0"/>
                  </a:cxn>
                  <a:cxn ang="0">
                    <a:pos x="31" y="3"/>
                  </a:cxn>
                  <a:cxn ang="0">
                    <a:pos x="13" y="3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13" y="7"/>
                  </a:cxn>
                  <a:cxn ang="0">
                    <a:pos x="31" y="7"/>
                  </a:cxn>
                  <a:cxn ang="0">
                    <a:pos x="36" y="3"/>
                  </a:cxn>
                  <a:cxn ang="0">
                    <a:pos x="32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6" y="2"/>
                  </a:cxn>
                </a:cxnLst>
                <a:rect l="0" t="0" r="r" b="b"/>
                <a:pathLst>
                  <a:path w="36" h="7">
                    <a:moveTo>
                      <a:pt x="36" y="2"/>
                    </a:moveTo>
                    <a:lnTo>
                      <a:pt x="32" y="0"/>
                    </a:lnTo>
                    <a:lnTo>
                      <a:pt x="31" y="3"/>
                    </a:lnTo>
                    <a:lnTo>
                      <a:pt x="13" y="3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3" y="7"/>
                    </a:lnTo>
                    <a:lnTo>
                      <a:pt x="31" y="7"/>
                    </a:lnTo>
                    <a:lnTo>
                      <a:pt x="36" y="3"/>
                    </a:lnTo>
                    <a:lnTo>
                      <a:pt x="32" y="3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0" name="Freeform 844"/>
              <p:cNvSpPr>
                <a:spLocks noChangeAspect="1"/>
              </p:cNvSpPr>
              <p:nvPr/>
            </p:nvSpPr>
            <p:spPr bwMode="auto">
              <a:xfrm>
                <a:off x="5423" y="2352"/>
                <a:ext cx="7" cy="21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7" y="18"/>
                  </a:cxn>
                  <a:cxn ang="0">
                    <a:pos x="5" y="15"/>
                  </a:cxn>
                  <a:cxn ang="0">
                    <a:pos x="5" y="5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2" y="5"/>
                  </a:cxn>
                  <a:cxn ang="0">
                    <a:pos x="2" y="15"/>
                  </a:cxn>
                  <a:cxn ang="0">
                    <a:pos x="5" y="19"/>
                  </a:cxn>
                  <a:cxn ang="0">
                    <a:pos x="7" y="19"/>
                  </a:cxn>
                  <a:cxn ang="0">
                    <a:pos x="5" y="19"/>
                  </a:cxn>
                  <a:cxn ang="0">
                    <a:pos x="7" y="21"/>
                  </a:cxn>
                  <a:cxn ang="0">
                    <a:pos x="7" y="19"/>
                  </a:cxn>
                  <a:cxn ang="0">
                    <a:pos x="7" y="16"/>
                  </a:cxn>
                </a:cxnLst>
                <a:rect l="0" t="0" r="r" b="b"/>
                <a:pathLst>
                  <a:path w="7" h="21">
                    <a:moveTo>
                      <a:pt x="7" y="16"/>
                    </a:moveTo>
                    <a:lnTo>
                      <a:pt x="7" y="18"/>
                    </a:lnTo>
                    <a:lnTo>
                      <a:pt x="5" y="15"/>
                    </a:lnTo>
                    <a:lnTo>
                      <a:pt x="5" y="5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7" y="1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1" name="Freeform 845"/>
              <p:cNvSpPr>
                <a:spLocks noChangeAspect="1"/>
              </p:cNvSpPr>
              <p:nvPr/>
            </p:nvSpPr>
            <p:spPr bwMode="auto">
              <a:xfrm>
                <a:off x="5430" y="2368"/>
                <a:ext cx="31" cy="8"/>
              </a:xfrm>
              <a:custGeom>
                <a:avLst/>
                <a:gdLst/>
                <a:ahLst/>
                <a:cxnLst>
                  <a:cxn ang="0">
                    <a:pos x="31" y="7"/>
                  </a:cxn>
                  <a:cxn ang="0">
                    <a:pos x="28" y="3"/>
                  </a:cxn>
                  <a:cxn ang="0">
                    <a:pos x="23" y="2"/>
                  </a:cxn>
                  <a:cxn ang="0">
                    <a:pos x="20" y="2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0" y="5"/>
                  </a:cxn>
                  <a:cxn ang="0">
                    <a:pos x="21" y="5"/>
                  </a:cxn>
                  <a:cxn ang="0">
                    <a:pos x="26" y="7"/>
                  </a:cxn>
                  <a:cxn ang="0">
                    <a:pos x="29" y="8"/>
                  </a:cxn>
                  <a:cxn ang="0">
                    <a:pos x="28" y="7"/>
                  </a:cxn>
                  <a:cxn ang="0">
                    <a:pos x="31" y="7"/>
                  </a:cxn>
                </a:cxnLst>
                <a:rect l="0" t="0" r="r" b="b"/>
                <a:pathLst>
                  <a:path w="31" h="8">
                    <a:moveTo>
                      <a:pt x="31" y="7"/>
                    </a:moveTo>
                    <a:lnTo>
                      <a:pt x="28" y="3"/>
                    </a:lnTo>
                    <a:lnTo>
                      <a:pt x="23" y="2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6" y="7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2" name="Freeform 846"/>
              <p:cNvSpPr>
                <a:spLocks noChangeAspect="1"/>
              </p:cNvSpPr>
              <p:nvPr/>
            </p:nvSpPr>
            <p:spPr bwMode="auto">
              <a:xfrm>
                <a:off x="5458" y="2375"/>
                <a:ext cx="5" cy="28"/>
              </a:xfrm>
              <a:custGeom>
                <a:avLst/>
                <a:gdLst/>
                <a:ahLst/>
                <a:cxnLst>
                  <a:cxn ang="0">
                    <a:pos x="1" y="28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5" y="8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1" y="8"/>
                  </a:cxn>
                  <a:cxn ang="0">
                    <a:pos x="1" y="21"/>
                  </a:cxn>
                  <a:cxn ang="0">
                    <a:pos x="0" y="26"/>
                  </a:cxn>
                  <a:cxn ang="0">
                    <a:pos x="1" y="26"/>
                  </a:cxn>
                  <a:cxn ang="0">
                    <a:pos x="1" y="28"/>
                  </a:cxn>
                  <a:cxn ang="0">
                    <a:pos x="3" y="28"/>
                  </a:cxn>
                  <a:cxn ang="0">
                    <a:pos x="3" y="26"/>
                  </a:cxn>
                  <a:cxn ang="0">
                    <a:pos x="1" y="28"/>
                  </a:cxn>
                </a:cxnLst>
                <a:rect l="0" t="0" r="r" b="b"/>
                <a:pathLst>
                  <a:path w="5" h="28">
                    <a:moveTo>
                      <a:pt x="1" y="28"/>
                    </a:moveTo>
                    <a:lnTo>
                      <a:pt x="3" y="26"/>
                    </a:lnTo>
                    <a:lnTo>
                      <a:pt x="5" y="21"/>
                    </a:lnTo>
                    <a:lnTo>
                      <a:pt x="5" y="8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1" y="28"/>
                    </a:lnTo>
                    <a:lnTo>
                      <a:pt x="3" y="28"/>
                    </a:lnTo>
                    <a:lnTo>
                      <a:pt x="3" y="26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3" name="Freeform 847"/>
              <p:cNvSpPr>
                <a:spLocks noChangeAspect="1"/>
              </p:cNvSpPr>
              <p:nvPr/>
            </p:nvSpPr>
            <p:spPr bwMode="auto">
              <a:xfrm>
                <a:off x="5317" y="2393"/>
                <a:ext cx="142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8" y="8"/>
                  </a:cxn>
                  <a:cxn ang="0">
                    <a:pos x="18" y="6"/>
                  </a:cxn>
                  <a:cxn ang="0">
                    <a:pos x="26" y="5"/>
                  </a:cxn>
                  <a:cxn ang="0">
                    <a:pos x="72" y="5"/>
                  </a:cxn>
                  <a:cxn ang="0">
                    <a:pos x="80" y="6"/>
                  </a:cxn>
                  <a:cxn ang="0">
                    <a:pos x="90" y="6"/>
                  </a:cxn>
                  <a:cxn ang="0">
                    <a:pos x="98" y="8"/>
                  </a:cxn>
                  <a:cxn ang="0">
                    <a:pos x="116" y="8"/>
                  </a:cxn>
                  <a:cxn ang="0">
                    <a:pos x="124" y="10"/>
                  </a:cxn>
                  <a:cxn ang="0">
                    <a:pos x="142" y="10"/>
                  </a:cxn>
                  <a:cxn ang="0">
                    <a:pos x="142" y="8"/>
                  </a:cxn>
                  <a:cxn ang="0">
                    <a:pos x="134" y="6"/>
                  </a:cxn>
                  <a:cxn ang="0">
                    <a:pos x="116" y="6"/>
                  </a:cxn>
                  <a:cxn ang="0">
                    <a:pos x="106" y="5"/>
                  </a:cxn>
                  <a:cxn ang="0">
                    <a:pos x="98" y="5"/>
                  </a:cxn>
                  <a:cxn ang="0">
                    <a:pos x="90" y="3"/>
                  </a:cxn>
                  <a:cxn ang="0">
                    <a:pos x="80" y="1"/>
                  </a:cxn>
                  <a:cxn ang="0">
                    <a:pos x="62" y="1"/>
                  </a:cxn>
                  <a:cxn ang="0">
                    <a:pos x="52" y="0"/>
                  </a:cxn>
                  <a:cxn ang="0">
                    <a:pos x="44" y="0"/>
                  </a:cxn>
                  <a:cxn ang="0">
                    <a:pos x="36" y="1"/>
                  </a:cxn>
                  <a:cxn ang="0">
                    <a:pos x="26" y="1"/>
                  </a:cxn>
                  <a:cxn ang="0">
                    <a:pos x="18" y="3"/>
                  </a:cxn>
                  <a:cxn ang="0">
                    <a:pos x="8" y="5"/>
                  </a:cxn>
                  <a:cxn ang="0">
                    <a:pos x="0" y="6"/>
                  </a:cxn>
                  <a:cxn ang="0">
                    <a:pos x="0" y="10"/>
                  </a:cxn>
                </a:cxnLst>
                <a:rect l="0" t="0" r="r" b="b"/>
                <a:pathLst>
                  <a:path w="142" h="10">
                    <a:moveTo>
                      <a:pt x="0" y="10"/>
                    </a:moveTo>
                    <a:lnTo>
                      <a:pt x="8" y="8"/>
                    </a:lnTo>
                    <a:lnTo>
                      <a:pt x="18" y="6"/>
                    </a:lnTo>
                    <a:lnTo>
                      <a:pt x="26" y="5"/>
                    </a:lnTo>
                    <a:lnTo>
                      <a:pt x="72" y="5"/>
                    </a:lnTo>
                    <a:lnTo>
                      <a:pt x="80" y="6"/>
                    </a:lnTo>
                    <a:lnTo>
                      <a:pt x="90" y="6"/>
                    </a:lnTo>
                    <a:lnTo>
                      <a:pt x="98" y="8"/>
                    </a:lnTo>
                    <a:lnTo>
                      <a:pt x="116" y="8"/>
                    </a:lnTo>
                    <a:lnTo>
                      <a:pt x="124" y="10"/>
                    </a:lnTo>
                    <a:lnTo>
                      <a:pt x="142" y="10"/>
                    </a:lnTo>
                    <a:lnTo>
                      <a:pt x="142" y="8"/>
                    </a:lnTo>
                    <a:lnTo>
                      <a:pt x="134" y="6"/>
                    </a:lnTo>
                    <a:lnTo>
                      <a:pt x="116" y="6"/>
                    </a:lnTo>
                    <a:lnTo>
                      <a:pt x="106" y="5"/>
                    </a:lnTo>
                    <a:lnTo>
                      <a:pt x="98" y="5"/>
                    </a:lnTo>
                    <a:lnTo>
                      <a:pt x="90" y="3"/>
                    </a:lnTo>
                    <a:lnTo>
                      <a:pt x="80" y="1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6" y="1"/>
                    </a:lnTo>
                    <a:lnTo>
                      <a:pt x="26" y="1"/>
                    </a:lnTo>
                    <a:lnTo>
                      <a:pt x="18" y="3"/>
                    </a:lnTo>
                    <a:lnTo>
                      <a:pt x="8" y="5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4" name="Freeform 848"/>
              <p:cNvSpPr>
                <a:spLocks noChangeAspect="1"/>
              </p:cNvSpPr>
              <p:nvPr/>
            </p:nvSpPr>
            <p:spPr bwMode="auto">
              <a:xfrm>
                <a:off x="5266" y="2399"/>
                <a:ext cx="51" cy="23"/>
              </a:xfrm>
              <a:custGeom>
                <a:avLst/>
                <a:gdLst/>
                <a:ahLst/>
                <a:cxnLst>
                  <a:cxn ang="0">
                    <a:pos x="3" y="22"/>
                  </a:cxn>
                  <a:cxn ang="0">
                    <a:pos x="3" y="23"/>
                  </a:cxn>
                  <a:cxn ang="0">
                    <a:pos x="7" y="22"/>
                  </a:cxn>
                  <a:cxn ang="0">
                    <a:pos x="8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7" y="15"/>
                  </a:cxn>
                  <a:cxn ang="0">
                    <a:pos x="20" y="13"/>
                  </a:cxn>
                  <a:cxn ang="0">
                    <a:pos x="23" y="12"/>
                  </a:cxn>
                  <a:cxn ang="0">
                    <a:pos x="26" y="10"/>
                  </a:cxn>
                  <a:cxn ang="0">
                    <a:pos x="30" y="10"/>
                  </a:cxn>
                  <a:cxn ang="0">
                    <a:pos x="31" y="9"/>
                  </a:cxn>
                  <a:cxn ang="0">
                    <a:pos x="35" y="7"/>
                  </a:cxn>
                  <a:cxn ang="0">
                    <a:pos x="38" y="7"/>
                  </a:cxn>
                  <a:cxn ang="0">
                    <a:pos x="41" y="5"/>
                  </a:cxn>
                  <a:cxn ang="0">
                    <a:pos x="44" y="5"/>
                  </a:cxn>
                  <a:cxn ang="0">
                    <a:pos x="48" y="4"/>
                  </a:cxn>
                  <a:cxn ang="0">
                    <a:pos x="51" y="4"/>
                  </a:cxn>
                  <a:cxn ang="0">
                    <a:pos x="51" y="0"/>
                  </a:cxn>
                  <a:cxn ang="0">
                    <a:pos x="48" y="0"/>
                  </a:cxn>
                  <a:cxn ang="0">
                    <a:pos x="44" y="2"/>
                  </a:cxn>
                  <a:cxn ang="0">
                    <a:pos x="41" y="2"/>
                  </a:cxn>
                  <a:cxn ang="0">
                    <a:pos x="38" y="4"/>
                  </a:cxn>
                  <a:cxn ang="0">
                    <a:pos x="35" y="4"/>
                  </a:cxn>
                  <a:cxn ang="0">
                    <a:pos x="31" y="5"/>
                  </a:cxn>
                  <a:cxn ang="0">
                    <a:pos x="28" y="7"/>
                  </a:cxn>
                  <a:cxn ang="0">
                    <a:pos x="25" y="7"/>
                  </a:cxn>
                  <a:cxn ang="0">
                    <a:pos x="21" y="9"/>
                  </a:cxn>
                  <a:cxn ang="0">
                    <a:pos x="18" y="10"/>
                  </a:cxn>
                  <a:cxn ang="0">
                    <a:pos x="15" y="12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7" y="17"/>
                  </a:cxn>
                  <a:cxn ang="0">
                    <a:pos x="3" y="18"/>
                  </a:cxn>
                  <a:cxn ang="0">
                    <a:pos x="2" y="20"/>
                  </a:cxn>
                  <a:cxn ang="0">
                    <a:pos x="0" y="20"/>
                  </a:cxn>
                  <a:cxn ang="0">
                    <a:pos x="2" y="20"/>
                  </a:cxn>
                  <a:cxn ang="0">
                    <a:pos x="0" y="20"/>
                  </a:cxn>
                  <a:cxn ang="0">
                    <a:pos x="3" y="22"/>
                  </a:cxn>
                </a:cxnLst>
                <a:rect l="0" t="0" r="r" b="b"/>
                <a:pathLst>
                  <a:path w="51" h="23">
                    <a:moveTo>
                      <a:pt x="3" y="22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8" y="20"/>
                    </a:lnTo>
                    <a:lnTo>
                      <a:pt x="12" y="18"/>
                    </a:lnTo>
                    <a:lnTo>
                      <a:pt x="13" y="17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1" y="9"/>
                    </a:lnTo>
                    <a:lnTo>
                      <a:pt x="35" y="7"/>
                    </a:lnTo>
                    <a:lnTo>
                      <a:pt x="38" y="7"/>
                    </a:lnTo>
                    <a:lnTo>
                      <a:pt x="41" y="5"/>
                    </a:lnTo>
                    <a:lnTo>
                      <a:pt x="44" y="5"/>
                    </a:lnTo>
                    <a:lnTo>
                      <a:pt x="48" y="4"/>
                    </a:lnTo>
                    <a:lnTo>
                      <a:pt x="51" y="4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8" y="4"/>
                    </a:lnTo>
                    <a:lnTo>
                      <a:pt x="35" y="4"/>
                    </a:lnTo>
                    <a:lnTo>
                      <a:pt x="31" y="5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1" y="9"/>
                    </a:lnTo>
                    <a:lnTo>
                      <a:pt x="18" y="10"/>
                    </a:lnTo>
                    <a:lnTo>
                      <a:pt x="15" y="12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7" y="17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3" y="2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5" name="Freeform 849"/>
              <p:cNvSpPr>
                <a:spLocks noChangeAspect="1"/>
              </p:cNvSpPr>
              <p:nvPr/>
            </p:nvSpPr>
            <p:spPr bwMode="auto">
              <a:xfrm>
                <a:off x="5266" y="2419"/>
                <a:ext cx="7" cy="11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7" y="7"/>
                  </a:cxn>
                  <a:cxn ang="0">
                    <a:pos x="3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0"/>
                  </a:cxn>
                </a:cxnLst>
                <a:rect l="0" t="0" r="r" b="b"/>
                <a:pathLst>
                  <a:path w="7" h="11">
                    <a:moveTo>
                      <a:pt x="7" y="10"/>
                    </a:moveTo>
                    <a:lnTo>
                      <a:pt x="7" y="7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6" name="Freeform 850"/>
              <p:cNvSpPr>
                <a:spLocks noChangeAspect="1"/>
              </p:cNvSpPr>
              <p:nvPr/>
            </p:nvSpPr>
            <p:spPr bwMode="auto">
              <a:xfrm>
                <a:off x="5271" y="2429"/>
                <a:ext cx="7" cy="6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7" y="3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5" y="3"/>
                  </a:cxn>
                </a:cxnLst>
                <a:rect l="0" t="0" r="r" b="b"/>
                <a:pathLst>
                  <a:path w="7" h="6">
                    <a:moveTo>
                      <a:pt x="5" y="3"/>
                    </a:moveTo>
                    <a:lnTo>
                      <a:pt x="7" y="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7" name="Freeform 851"/>
              <p:cNvSpPr>
                <a:spLocks noChangeAspect="1"/>
              </p:cNvSpPr>
              <p:nvPr/>
            </p:nvSpPr>
            <p:spPr bwMode="auto">
              <a:xfrm>
                <a:off x="5276" y="2429"/>
                <a:ext cx="75" cy="6"/>
              </a:xfrm>
              <a:custGeom>
                <a:avLst/>
                <a:gdLst/>
                <a:ahLst/>
                <a:cxnLst>
                  <a:cxn ang="0">
                    <a:pos x="65" y="5"/>
                  </a:cxn>
                  <a:cxn ang="0">
                    <a:pos x="65" y="1"/>
                  </a:cxn>
                  <a:cxn ang="0">
                    <a:pos x="61" y="1"/>
                  </a:cxn>
                  <a:cxn ang="0">
                    <a:pos x="57" y="0"/>
                  </a:cxn>
                  <a:cxn ang="0">
                    <a:pos x="49" y="0"/>
                  </a:cxn>
                  <a:cxn ang="0">
                    <a:pos x="44" y="1"/>
                  </a:cxn>
                  <a:cxn ang="0">
                    <a:pos x="36" y="1"/>
                  </a:cxn>
                  <a:cxn ang="0">
                    <a:pos x="31" y="3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31" y="6"/>
                  </a:cxn>
                  <a:cxn ang="0">
                    <a:pos x="36" y="5"/>
                  </a:cxn>
                  <a:cxn ang="0">
                    <a:pos x="65" y="5"/>
                  </a:cxn>
                  <a:cxn ang="0">
                    <a:pos x="65" y="1"/>
                  </a:cxn>
                  <a:cxn ang="0">
                    <a:pos x="65" y="5"/>
                  </a:cxn>
                  <a:cxn ang="0">
                    <a:pos x="75" y="3"/>
                  </a:cxn>
                  <a:cxn ang="0">
                    <a:pos x="65" y="1"/>
                  </a:cxn>
                  <a:cxn ang="0">
                    <a:pos x="65" y="5"/>
                  </a:cxn>
                </a:cxnLst>
                <a:rect l="0" t="0" r="r" b="b"/>
                <a:pathLst>
                  <a:path w="75" h="6">
                    <a:moveTo>
                      <a:pt x="65" y="5"/>
                    </a:moveTo>
                    <a:lnTo>
                      <a:pt x="65" y="1"/>
                    </a:lnTo>
                    <a:lnTo>
                      <a:pt x="61" y="1"/>
                    </a:lnTo>
                    <a:lnTo>
                      <a:pt x="57" y="0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6" y="1"/>
                    </a:lnTo>
                    <a:lnTo>
                      <a:pt x="31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1" y="6"/>
                    </a:lnTo>
                    <a:lnTo>
                      <a:pt x="36" y="5"/>
                    </a:lnTo>
                    <a:lnTo>
                      <a:pt x="65" y="5"/>
                    </a:lnTo>
                    <a:lnTo>
                      <a:pt x="65" y="1"/>
                    </a:lnTo>
                    <a:lnTo>
                      <a:pt x="65" y="5"/>
                    </a:lnTo>
                    <a:lnTo>
                      <a:pt x="75" y="3"/>
                    </a:lnTo>
                    <a:lnTo>
                      <a:pt x="65" y="1"/>
                    </a:lnTo>
                    <a:lnTo>
                      <a:pt x="65" y="5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8" name="Freeform 852"/>
              <p:cNvSpPr>
                <a:spLocks noChangeAspect="1"/>
              </p:cNvSpPr>
              <p:nvPr/>
            </p:nvSpPr>
            <p:spPr bwMode="auto">
              <a:xfrm>
                <a:off x="5142" y="2430"/>
                <a:ext cx="199" cy="55"/>
              </a:xfrm>
              <a:custGeom>
                <a:avLst/>
                <a:gdLst/>
                <a:ahLst/>
                <a:cxnLst>
                  <a:cxn ang="0">
                    <a:pos x="6" y="55"/>
                  </a:cxn>
                  <a:cxn ang="0">
                    <a:pos x="19" y="53"/>
                  </a:cxn>
                  <a:cxn ang="0">
                    <a:pos x="32" y="50"/>
                  </a:cxn>
                  <a:cxn ang="0">
                    <a:pos x="44" y="46"/>
                  </a:cxn>
                  <a:cxn ang="0">
                    <a:pos x="57" y="43"/>
                  </a:cxn>
                  <a:cxn ang="0">
                    <a:pos x="70" y="40"/>
                  </a:cxn>
                  <a:cxn ang="0">
                    <a:pos x="82" y="37"/>
                  </a:cxn>
                  <a:cxn ang="0">
                    <a:pos x="95" y="35"/>
                  </a:cxn>
                  <a:cxn ang="0">
                    <a:pos x="108" y="30"/>
                  </a:cxn>
                  <a:cxn ang="0">
                    <a:pos x="119" y="27"/>
                  </a:cxn>
                  <a:cxn ang="0">
                    <a:pos x="132" y="23"/>
                  </a:cxn>
                  <a:cxn ang="0">
                    <a:pos x="144" y="18"/>
                  </a:cxn>
                  <a:cxn ang="0">
                    <a:pos x="157" y="15"/>
                  </a:cxn>
                  <a:cxn ang="0">
                    <a:pos x="168" y="12"/>
                  </a:cxn>
                  <a:cxn ang="0">
                    <a:pos x="181" y="9"/>
                  </a:cxn>
                  <a:cxn ang="0">
                    <a:pos x="193" y="5"/>
                  </a:cxn>
                  <a:cxn ang="0">
                    <a:pos x="199" y="0"/>
                  </a:cxn>
                  <a:cxn ang="0">
                    <a:pos x="186" y="4"/>
                  </a:cxn>
                  <a:cxn ang="0">
                    <a:pos x="175" y="7"/>
                  </a:cxn>
                  <a:cxn ang="0">
                    <a:pos x="162" y="10"/>
                  </a:cxn>
                  <a:cxn ang="0">
                    <a:pos x="150" y="14"/>
                  </a:cxn>
                  <a:cxn ang="0">
                    <a:pos x="137" y="18"/>
                  </a:cxn>
                  <a:cxn ang="0">
                    <a:pos x="126" y="22"/>
                  </a:cxn>
                  <a:cxn ang="0">
                    <a:pos x="113" y="25"/>
                  </a:cxn>
                  <a:cxn ang="0">
                    <a:pos x="100" y="28"/>
                  </a:cxn>
                  <a:cxn ang="0">
                    <a:pos x="88" y="32"/>
                  </a:cxn>
                  <a:cxn ang="0">
                    <a:pos x="75" y="35"/>
                  </a:cxn>
                  <a:cxn ang="0">
                    <a:pos x="64" y="40"/>
                  </a:cxn>
                  <a:cxn ang="0">
                    <a:pos x="50" y="41"/>
                  </a:cxn>
                  <a:cxn ang="0">
                    <a:pos x="37" y="45"/>
                  </a:cxn>
                  <a:cxn ang="0">
                    <a:pos x="24" y="48"/>
                  </a:cxn>
                  <a:cxn ang="0">
                    <a:pos x="11" y="50"/>
                  </a:cxn>
                  <a:cxn ang="0">
                    <a:pos x="0" y="53"/>
                  </a:cxn>
                </a:cxnLst>
                <a:rect l="0" t="0" r="r" b="b"/>
                <a:pathLst>
                  <a:path w="199" h="55">
                    <a:moveTo>
                      <a:pt x="0" y="55"/>
                    </a:moveTo>
                    <a:lnTo>
                      <a:pt x="6" y="55"/>
                    </a:lnTo>
                    <a:lnTo>
                      <a:pt x="13" y="53"/>
                    </a:lnTo>
                    <a:lnTo>
                      <a:pt x="19" y="53"/>
                    </a:lnTo>
                    <a:lnTo>
                      <a:pt x="26" y="51"/>
                    </a:lnTo>
                    <a:lnTo>
                      <a:pt x="32" y="50"/>
                    </a:lnTo>
                    <a:lnTo>
                      <a:pt x="37" y="48"/>
                    </a:lnTo>
                    <a:lnTo>
                      <a:pt x="44" y="46"/>
                    </a:lnTo>
                    <a:lnTo>
                      <a:pt x="50" y="45"/>
                    </a:lnTo>
                    <a:lnTo>
                      <a:pt x="57" y="43"/>
                    </a:lnTo>
                    <a:lnTo>
                      <a:pt x="64" y="43"/>
                    </a:lnTo>
                    <a:lnTo>
                      <a:pt x="70" y="40"/>
                    </a:lnTo>
                    <a:lnTo>
                      <a:pt x="75" y="38"/>
                    </a:lnTo>
                    <a:lnTo>
                      <a:pt x="82" y="37"/>
                    </a:lnTo>
                    <a:lnTo>
                      <a:pt x="88" y="35"/>
                    </a:lnTo>
                    <a:lnTo>
                      <a:pt x="95" y="35"/>
                    </a:lnTo>
                    <a:lnTo>
                      <a:pt x="101" y="32"/>
                    </a:lnTo>
                    <a:lnTo>
                      <a:pt x="108" y="30"/>
                    </a:lnTo>
                    <a:lnTo>
                      <a:pt x="113" y="28"/>
                    </a:lnTo>
                    <a:lnTo>
                      <a:pt x="119" y="27"/>
                    </a:lnTo>
                    <a:lnTo>
                      <a:pt x="126" y="25"/>
                    </a:lnTo>
                    <a:lnTo>
                      <a:pt x="132" y="23"/>
                    </a:lnTo>
                    <a:lnTo>
                      <a:pt x="137" y="22"/>
                    </a:lnTo>
                    <a:lnTo>
                      <a:pt x="144" y="18"/>
                    </a:lnTo>
                    <a:lnTo>
                      <a:pt x="150" y="17"/>
                    </a:lnTo>
                    <a:lnTo>
                      <a:pt x="157" y="15"/>
                    </a:lnTo>
                    <a:lnTo>
                      <a:pt x="163" y="14"/>
                    </a:lnTo>
                    <a:lnTo>
                      <a:pt x="168" y="12"/>
                    </a:lnTo>
                    <a:lnTo>
                      <a:pt x="175" y="10"/>
                    </a:lnTo>
                    <a:lnTo>
                      <a:pt x="181" y="9"/>
                    </a:lnTo>
                    <a:lnTo>
                      <a:pt x="188" y="7"/>
                    </a:lnTo>
                    <a:lnTo>
                      <a:pt x="193" y="5"/>
                    </a:lnTo>
                    <a:lnTo>
                      <a:pt x="199" y="4"/>
                    </a:lnTo>
                    <a:lnTo>
                      <a:pt x="199" y="0"/>
                    </a:lnTo>
                    <a:lnTo>
                      <a:pt x="193" y="2"/>
                    </a:lnTo>
                    <a:lnTo>
                      <a:pt x="186" y="4"/>
                    </a:lnTo>
                    <a:lnTo>
                      <a:pt x="181" y="5"/>
                    </a:lnTo>
                    <a:lnTo>
                      <a:pt x="175" y="7"/>
                    </a:lnTo>
                    <a:lnTo>
                      <a:pt x="168" y="9"/>
                    </a:lnTo>
                    <a:lnTo>
                      <a:pt x="162" y="10"/>
                    </a:lnTo>
                    <a:lnTo>
                      <a:pt x="155" y="12"/>
                    </a:lnTo>
                    <a:lnTo>
                      <a:pt x="150" y="14"/>
                    </a:lnTo>
                    <a:lnTo>
                      <a:pt x="144" y="17"/>
                    </a:lnTo>
                    <a:lnTo>
                      <a:pt x="137" y="18"/>
                    </a:lnTo>
                    <a:lnTo>
                      <a:pt x="131" y="20"/>
                    </a:lnTo>
                    <a:lnTo>
                      <a:pt x="126" y="22"/>
                    </a:lnTo>
                    <a:lnTo>
                      <a:pt x="119" y="23"/>
                    </a:lnTo>
                    <a:lnTo>
                      <a:pt x="113" y="25"/>
                    </a:lnTo>
                    <a:lnTo>
                      <a:pt x="106" y="27"/>
                    </a:lnTo>
                    <a:lnTo>
                      <a:pt x="100" y="28"/>
                    </a:lnTo>
                    <a:lnTo>
                      <a:pt x="95" y="30"/>
                    </a:lnTo>
                    <a:lnTo>
                      <a:pt x="88" y="32"/>
                    </a:lnTo>
                    <a:lnTo>
                      <a:pt x="82" y="35"/>
                    </a:lnTo>
                    <a:lnTo>
                      <a:pt x="75" y="35"/>
                    </a:lnTo>
                    <a:lnTo>
                      <a:pt x="68" y="37"/>
                    </a:lnTo>
                    <a:lnTo>
                      <a:pt x="64" y="40"/>
                    </a:lnTo>
                    <a:lnTo>
                      <a:pt x="57" y="41"/>
                    </a:lnTo>
                    <a:lnTo>
                      <a:pt x="50" y="41"/>
                    </a:lnTo>
                    <a:lnTo>
                      <a:pt x="44" y="43"/>
                    </a:lnTo>
                    <a:lnTo>
                      <a:pt x="37" y="45"/>
                    </a:lnTo>
                    <a:lnTo>
                      <a:pt x="31" y="46"/>
                    </a:lnTo>
                    <a:lnTo>
                      <a:pt x="24" y="48"/>
                    </a:lnTo>
                    <a:lnTo>
                      <a:pt x="19" y="48"/>
                    </a:lnTo>
                    <a:lnTo>
                      <a:pt x="11" y="50"/>
                    </a:lnTo>
                    <a:lnTo>
                      <a:pt x="5" y="51"/>
                    </a:lnTo>
                    <a:lnTo>
                      <a:pt x="0" y="5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9" name="Freeform 853"/>
              <p:cNvSpPr>
                <a:spLocks noChangeAspect="1"/>
              </p:cNvSpPr>
              <p:nvPr/>
            </p:nvSpPr>
            <p:spPr bwMode="auto">
              <a:xfrm>
                <a:off x="4991" y="2483"/>
                <a:ext cx="15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0" y="31"/>
                  </a:cxn>
                  <a:cxn ang="0">
                    <a:pos x="20" y="29"/>
                  </a:cxn>
                  <a:cxn ang="0">
                    <a:pos x="28" y="28"/>
                  </a:cxn>
                  <a:cxn ang="0">
                    <a:pos x="38" y="26"/>
                  </a:cxn>
                  <a:cxn ang="0">
                    <a:pos x="47" y="23"/>
                  </a:cxn>
                  <a:cxn ang="0">
                    <a:pos x="57" y="21"/>
                  </a:cxn>
                  <a:cxn ang="0">
                    <a:pos x="65" y="20"/>
                  </a:cxn>
                  <a:cxn ang="0">
                    <a:pos x="75" y="18"/>
                  </a:cxn>
                  <a:cxn ang="0">
                    <a:pos x="85" y="15"/>
                  </a:cxn>
                  <a:cxn ang="0">
                    <a:pos x="93" y="13"/>
                  </a:cxn>
                  <a:cxn ang="0">
                    <a:pos x="103" y="11"/>
                  </a:cxn>
                  <a:cxn ang="0">
                    <a:pos x="113" y="8"/>
                  </a:cxn>
                  <a:cxn ang="0">
                    <a:pos x="121" y="6"/>
                  </a:cxn>
                  <a:cxn ang="0">
                    <a:pos x="131" y="5"/>
                  </a:cxn>
                  <a:cxn ang="0">
                    <a:pos x="141" y="3"/>
                  </a:cxn>
                  <a:cxn ang="0">
                    <a:pos x="151" y="2"/>
                  </a:cxn>
                  <a:cxn ang="0">
                    <a:pos x="151" y="0"/>
                  </a:cxn>
                  <a:cxn ang="0">
                    <a:pos x="141" y="0"/>
                  </a:cxn>
                  <a:cxn ang="0">
                    <a:pos x="131" y="2"/>
                  </a:cxn>
                  <a:cxn ang="0">
                    <a:pos x="121" y="3"/>
                  </a:cxn>
                  <a:cxn ang="0">
                    <a:pos x="111" y="6"/>
                  </a:cxn>
                  <a:cxn ang="0">
                    <a:pos x="103" y="8"/>
                  </a:cxn>
                  <a:cxn ang="0">
                    <a:pos x="93" y="10"/>
                  </a:cxn>
                  <a:cxn ang="0">
                    <a:pos x="83" y="11"/>
                  </a:cxn>
                  <a:cxn ang="0">
                    <a:pos x="75" y="15"/>
                  </a:cxn>
                  <a:cxn ang="0">
                    <a:pos x="65" y="16"/>
                  </a:cxn>
                  <a:cxn ang="0">
                    <a:pos x="56" y="18"/>
                  </a:cxn>
                  <a:cxn ang="0">
                    <a:pos x="46" y="20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18" y="26"/>
                  </a:cxn>
                  <a:cxn ang="0">
                    <a:pos x="8" y="28"/>
                  </a:cxn>
                  <a:cxn ang="0">
                    <a:pos x="0" y="29"/>
                  </a:cxn>
                  <a:cxn ang="0">
                    <a:pos x="0" y="33"/>
                  </a:cxn>
                </a:cxnLst>
                <a:rect l="0" t="0" r="r" b="b"/>
                <a:pathLst>
                  <a:path w="151" h="33">
                    <a:moveTo>
                      <a:pt x="0" y="33"/>
                    </a:moveTo>
                    <a:lnTo>
                      <a:pt x="10" y="31"/>
                    </a:lnTo>
                    <a:lnTo>
                      <a:pt x="20" y="29"/>
                    </a:lnTo>
                    <a:lnTo>
                      <a:pt x="28" y="28"/>
                    </a:lnTo>
                    <a:lnTo>
                      <a:pt x="38" y="26"/>
                    </a:lnTo>
                    <a:lnTo>
                      <a:pt x="47" y="23"/>
                    </a:lnTo>
                    <a:lnTo>
                      <a:pt x="57" y="21"/>
                    </a:lnTo>
                    <a:lnTo>
                      <a:pt x="65" y="20"/>
                    </a:lnTo>
                    <a:lnTo>
                      <a:pt x="75" y="18"/>
                    </a:lnTo>
                    <a:lnTo>
                      <a:pt x="85" y="15"/>
                    </a:lnTo>
                    <a:lnTo>
                      <a:pt x="93" y="13"/>
                    </a:lnTo>
                    <a:lnTo>
                      <a:pt x="103" y="11"/>
                    </a:lnTo>
                    <a:lnTo>
                      <a:pt x="113" y="8"/>
                    </a:lnTo>
                    <a:lnTo>
                      <a:pt x="121" y="6"/>
                    </a:lnTo>
                    <a:lnTo>
                      <a:pt x="131" y="5"/>
                    </a:lnTo>
                    <a:lnTo>
                      <a:pt x="141" y="3"/>
                    </a:lnTo>
                    <a:lnTo>
                      <a:pt x="151" y="2"/>
                    </a:lnTo>
                    <a:lnTo>
                      <a:pt x="151" y="0"/>
                    </a:lnTo>
                    <a:lnTo>
                      <a:pt x="141" y="0"/>
                    </a:lnTo>
                    <a:lnTo>
                      <a:pt x="131" y="2"/>
                    </a:lnTo>
                    <a:lnTo>
                      <a:pt x="121" y="3"/>
                    </a:lnTo>
                    <a:lnTo>
                      <a:pt x="111" y="6"/>
                    </a:lnTo>
                    <a:lnTo>
                      <a:pt x="103" y="8"/>
                    </a:lnTo>
                    <a:lnTo>
                      <a:pt x="93" y="10"/>
                    </a:lnTo>
                    <a:lnTo>
                      <a:pt x="83" y="11"/>
                    </a:lnTo>
                    <a:lnTo>
                      <a:pt x="75" y="15"/>
                    </a:lnTo>
                    <a:lnTo>
                      <a:pt x="65" y="16"/>
                    </a:lnTo>
                    <a:lnTo>
                      <a:pt x="56" y="18"/>
                    </a:lnTo>
                    <a:lnTo>
                      <a:pt x="46" y="20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18" y="26"/>
                    </a:lnTo>
                    <a:lnTo>
                      <a:pt x="8" y="28"/>
                    </a:lnTo>
                    <a:lnTo>
                      <a:pt x="0" y="2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0" name="Freeform 854"/>
              <p:cNvSpPr>
                <a:spLocks noChangeAspect="1"/>
              </p:cNvSpPr>
              <p:nvPr/>
            </p:nvSpPr>
            <p:spPr bwMode="auto">
              <a:xfrm>
                <a:off x="4875" y="2499"/>
                <a:ext cx="116" cy="1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9" y="4"/>
                  </a:cxn>
                  <a:cxn ang="0">
                    <a:pos x="16" y="4"/>
                  </a:cxn>
                  <a:cxn ang="0">
                    <a:pos x="24" y="5"/>
                  </a:cxn>
                  <a:cxn ang="0">
                    <a:pos x="31" y="5"/>
                  </a:cxn>
                  <a:cxn ang="0">
                    <a:pos x="37" y="7"/>
                  </a:cxn>
                  <a:cxn ang="0">
                    <a:pos x="44" y="9"/>
                  </a:cxn>
                  <a:cxn ang="0">
                    <a:pos x="52" y="9"/>
                  </a:cxn>
                  <a:cxn ang="0">
                    <a:pos x="59" y="10"/>
                  </a:cxn>
                  <a:cxn ang="0">
                    <a:pos x="65" y="10"/>
                  </a:cxn>
                  <a:cxn ang="0">
                    <a:pos x="73" y="12"/>
                  </a:cxn>
                  <a:cxn ang="0">
                    <a:pos x="80" y="12"/>
                  </a:cxn>
                  <a:cxn ang="0">
                    <a:pos x="86" y="13"/>
                  </a:cxn>
                  <a:cxn ang="0">
                    <a:pos x="95" y="13"/>
                  </a:cxn>
                  <a:cxn ang="0">
                    <a:pos x="101" y="15"/>
                  </a:cxn>
                  <a:cxn ang="0">
                    <a:pos x="109" y="17"/>
                  </a:cxn>
                  <a:cxn ang="0">
                    <a:pos x="116" y="17"/>
                  </a:cxn>
                  <a:cxn ang="0">
                    <a:pos x="116" y="13"/>
                  </a:cxn>
                  <a:cxn ang="0">
                    <a:pos x="109" y="12"/>
                  </a:cxn>
                  <a:cxn ang="0">
                    <a:pos x="101" y="12"/>
                  </a:cxn>
                  <a:cxn ang="0">
                    <a:pos x="95" y="10"/>
                  </a:cxn>
                  <a:cxn ang="0">
                    <a:pos x="80" y="10"/>
                  </a:cxn>
                  <a:cxn ang="0">
                    <a:pos x="73" y="9"/>
                  </a:cxn>
                  <a:cxn ang="0">
                    <a:pos x="67" y="7"/>
                  </a:cxn>
                  <a:cxn ang="0">
                    <a:pos x="59" y="7"/>
                  </a:cxn>
                  <a:cxn ang="0">
                    <a:pos x="52" y="5"/>
                  </a:cxn>
                  <a:cxn ang="0">
                    <a:pos x="44" y="5"/>
                  </a:cxn>
                  <a:cxn ang="0">
                    <a:pos x="37" y="4"/>
                  </a:cxn>
                  <a:cxn ang="0">
                    <a:pos x="31" y="2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116" h="17">
                    <a:moveTo>
                      <a:pt x="0" y="2"/>
                    </a:moveTo>
                    <a:lnTo>
                      <a:pt x="1" y="2"/>
                    </a:lnTo>
                    <a:lnTo>
                      <a:pt x="9" y="4"/>
                    </a:lnTo>
                    <a:lnTo>
                      <a:pt x="16" y="4"/>
                    </a:lnTo>
                    <a:lnTo>
                      <a:pt x="24" y="5"/>
                    </a:lnTo>
                    <a:lnTo>
                      <a:pt x="31" y="5"/>
                    </a:lnTo>
                    <a:lnTo>
                      <a:pt x="37" y="7"/>
                    </a:lnTo>
                    <a:lnTo>
                      <a:pt x="44" y="9"/>
                    </a:lnTo>
                    <a:lnTo>
                      <a:pt x="52" y="9"/>
                    </a:lnTo>
                    <a:lnTo>
                      <a:pt x="59" y="10"/>
                    </a:lnTo>
                    <a:lnTo>
                      <a:pt x="65" y="10"/>
                    </a:lnTo>
                    <a:lnTo>
                      <a:pt x="73" y="12"/>
                    </a:lnTo>
                    <a:lnTo>
                      <a:pt x="80" y="12"/>
                    </a:lnTo>
                    <a:lnTo>
                      <a:pt x="86" y="13"/>
                    </a:lnTo>
                    <a:lnTo>
                      <a:pt x="95" y="13"/>
                    </a:lnTo>
                    <a:lnTo>
                      <a:pt x="101" y="15"/>
                    </a:lnTo>
                    <a:lnTo>
                      <a:pt x="109" y="17"/>
                    </a:lnTo>
                    <a:lnTo>
                      <a:pt x="116" y="17"/>
                    </a:lnTo>
                    <a:lnTo>
                      <a:pt x="116" y="13"/>
                    </a:lnTo>
                    <a:lnTo>
                      <a:pt x="109" y="12"/>
                    </a:lnTo>
                    <a:lnTo>
                      <a:pt x="101" y="12"/>
                    </a:lnTo>
                    <a:lnTo>
                      <a:pt x="95" y="10"/>
                    </a:lnTo>
                    <a:lnTo>
                      <a:pt x="80" y="10"/>
                    </a:lnTo>
                    <a:lnTo>
                      <a:pt x="73" y="9"/>
                    </a:lnTo>
                    <a:lnTo>
                      <a:pt x="67" y="7"/>
                    </a:lnTo>
                    <a:lnTo>
                      <a:pt x="59" y="7"/>
                    </a:lnTo>
                    <a:lnTo>
                      <a:pt x="52" y="5"/>
                    </a:lnTo>
                    <a:lnTo>
                      <a:pt x="44" y="5"/>
                    </a:lnTo>
                    <a:lnTo>
                      <a:pt x="37" y="4"/>
                    </a:lnTo>
                    <a:lnTo>
                      <a:pt x="31" y="2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1" name="Freeform 855"/>
              <p:cNvSpPr>
                <a:spLocks noChangeAspect="1"/>
              </p:cNvSpPr>
              <p:nvPr/>
            </p:nvSpPr>
            <p:spPr bwMode="auto">
              <a:xfrm>
                <a:off x="4875" y="2491"/>
                <a:ext cx="4" cy="1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7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4" y="8"/>
                  </a:cxn>
                  <a:cxn ang="0">
                    <a:pos x="4" y="0"/>
                  </a:cxn>
                  <a:cxn ang="0">
                    <a:pos x="1" y="2"/>
                  </a:cxn>
                </a:cxnLst>
                <a:rect l="0" t="0" r="r" b="b"/>
                <a:pathLst>
                  <a:path w="4" h="10">
                    <a:moveTo>
                      <a:pt x="1" y="2"/>
                    </a:moveTo>
                    <a:lnTo>
                      <a:pt x="1" y="7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2" name="Freeform 856"/>
              <p:cNvSpPr>
                <a:spLocks noChangeAspect="1"/>
              </p:cNvSpPr>
              <p:nvPr/>
            </p:nvSpPr>
            <p:spPr bwMode="auto">
              <a:xfrm>
                <a:off x="4860" y="2483"/>
                <a:ext cx="19" cy="1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10" y="6"/>
                  </a:cxn>
                  <a:cxn ang="0">
                    <a:pos x="11" y="6"/>
                  </a:cxn>
                  <a:cxn ang="0">
                    <a:pos x="13" y="8"/>
                  </a:cxn>
                  <a:cxn ang="0">
                    <a:pos x="15" y="8"/>
                  </a:cxn>
                  <a:cxn ang="0">
                    <a:pos x="16" y="10"/>
                  </a:cxn>
                  <a:cxn ang="0">
                    <a:pos x="19" y="8"/>
                  </a:cxn>
                  <a:cxn ang="0">
                    <a:pos x="18" y="6"/>
                  </a:cxn>
                  <a:cxn ang="0">
                    <a:pos x="15" y="5"/>
                  </a:cxn>
                  <a:cxn ang="0">
                    <a:pos x="11" y="3"/>
                  </a:cxn>
                  <a:cxn ang="0">
                    <a:pos x="10" y="3"/>
                  </a:cxn>
                  <a:cxn ang="0">
                    <a:pos x="8" y="2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19" h="10">
                    <a:moveTo>
                      <a:pt x="0" y="2"/>
                    </a:moveTo>
                    <a:lnTo>
                      <a:pt x="3" y="3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18" y="6"/>
                    </a:lnTo>
                    <a:lnTo>
                      <a:pt x="15" y="5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3" name="Freeform 857"/>
              <p:cNvSpPr>
                <a:spLocks noChangeAspect="1"/>
              </p:cNvSpPr>
              <p:nvPr/>
            </p:nvSpPr>
            <p:spPr bwMode="auto">
              <a:xfrm>
                <a:off x="4819" y="2478"/>
                <a:ext cx="42" cy="7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5"/>
                  </a:cxn>
                  <a:cxn ang="0">
                    <a:pos x="8" y="3"/>
                  </a:cxn>
                  <a:cxn ang="0">
                    <a:pos x="28" y="3"/>
                  </a:cxn>
                  <a:cxn ang="0">
                    <a:pos x="33" y="5"/>
                  </a:cxn>
                  <a:cxn ang="0">
                    <a:pos x="38" y="5"/>
                  </a:cxn>
                  <a:cxn ang="0">
                    <a:pos x="41" y="7"/>
                  </a:cxn>
                  <a:cxn ang="0">
                    <a:pos x="42" y="5"/>
                  </a:cxn>
                  <a:cxn ang="0">
                    <a:pos x="38" y="3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8" y="0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5" y="2"/>
                  </a:cxn>
                </a:cxnLst>
                <a:rect l="0" t="0" r="r" b="b"/>
                <a:pathLst>
                  <a:path w="42" h="7">
                    <a:moveTo>
                      <a:pt x="5" y="2"/>
                    </a:moveTo>
                    <a:lnTo>
                      <a:pt x="5" y="5"/>
                    </a:lnTo>
                    <a:lnTo>
                      <a:pt x="8" y="3"/>
                    </a:lnTo>
                    <a:lnTo>
                      <a:pt x="28" y="3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41" y="7"/>
                    </a:lnTo>
                    <a:lnTo>
                      <a:pt x="42" y="5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4" name="Freeform 858"/>
              <p:cNvSpPr>
                <a:spLocks noChangeAspect="1"/>
              </p:cNvSpPr>
              <p:nvPr/>
            </p:nvSpPr>
            <p:spPr bwMode="auto">
              <a:xfrm>
                <a:off x="4822" y="2480"/>
                <a:ext cx="28" cy="8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25" y="3"/>
                  </a:cxn>
                  <a:cxn ang="0">
                    <a:pos x="7" y="3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3" y="5"/>
                  </a:cxn>
                  <a:cxn ang="0">
                    <a:pos x="7" y="6"/>
                  </a:cxn>
                  <a:cxn ang="0">
                    <a:pos x="25" y="6"/>
                  </a:cxn>
                  <a:cxn ang="0">
                    <a:pos x="26" y="8"/>
                  </a:cxn>
                  <a:cxn ang="0">
                    <a:pos x="28" y="5"/>
                  </a:cxn>
                </a:cxnLst>
                <a:rect l="0" t="0" r="r" b="b"/>
                <a:pathLst>
                  <a:path w="28" h="8">
                    <a:moveTo>
                      <a:pt x="28" y="5"/>
                    </a:moveTo>
                    <a:lnTo>
                      <a:pt x="25" y="3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7" y="6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5" name="Freeform 859"/>
              <p:cNvSpPr>
                <a:spLocks noChangeAspect="1"/>
              </p:cNvSpPr>
              <p:nvPr/>
            </p:nvSpPr>
            <p:spPr bwMode="auto">
              <a:xfrm>
                <a:off x="4848" y="2485"/>
                <a:ext cx="25" cy="11"/>
              </a:xfrm>
              <a:custGeom>
                <a:avLst/>
                <a:gdLst/>
                <a:ahLst/>
                <a:cxnLst>
                  <a:cxn ang="0">
                    <a:pos x="25" y="9"/>
                  </a:cxn>
                  <a:cxn ang="0">
                    <a:pos x="22" y="6"/>
                  </a:cxn>
                  <a:cxn ang="0">
                    <a:pos x="18" y="6"/>
                  </a:cxn>
                  <a:cxn ang="0">
                    <a:pos x="15" y="4"/>
                  </a:cxn>
                  <a:cxn ang="0">
                    <a:pos x="13" y="3"/>
                  </a:cxn>
                  <a:cxn ang="0">
                    <a:pos x="10" y="3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4" y="4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2" y="6"/>
                  </a:cxn>
                  <a:cxn ang="0">
                    <a:pos x="15" y="8"/>
                  </a:cxn>
                  <a:cxn ang="0">
                    <a:pos x="17" y="8"/>
                  </a:cxn>
                  <a:cxn ang="0">
                    <a:pos x="20" y="9"/>
                  </a:cxn>
                  <a:cxn ang="0">
                    <a:pos x="23" y="11"/>
                  </a:cxn>
                  <a:cxn ang="0">
                    <a:pos x="22" y="9"/>
                  </a:cxn>
                  <a:cxn ang="0">
                    <a:pos x="25" y="9"/>
                  </a:cxn>
                  <a:cxn ang="0">
                    <a:pos x="23" y="8"/>
                  </a:cxn>
                  <a:cxn ang="0">
                    <a:pos x="25" y="9"/>
                  </a:cxn>
                </a:cxnLst>
                <a:rect l="0" t="0" r="r" b="b"/>
                <a:pathLst>
                  <a:path w="25" h="11">
                    <a:moveTo>
                      <a:pt x="25" y="9"/>
                    </a:moveTo>
                    <a:lnTo>
                      <a:pt x="22" y="6"/>
                    </a:lnTo>
                    <a:lnTo>
                      <a:pt x="18" y="6"/>
                    </a:lnTo>
                    <a:lnTo>
                      <a:pt x="15" y="4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20" y="9"/>
                    </a:lnTo>
                    <a:lnTo>
                      <a:pt x="23" y="11"/>
                    </a:lnTo>
                    <a:lnTo>
                      <a:pt x="22" y="9"/>
                    </a:lnTo>
                    <a:lnTo>
                      <a:pt x="25" y="9"/>
                    </a:lnTo>
                    <a:lnTo>
                      <a:pt x="23" y="8"/>
                    </a:lnTo>
                    <a:lnTo>
                      <a:pt x="25" y="9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6" name="Freeform 860"/>
              <p:cNvSpPr>
                <a:spLocks noChangeAspect="1"/>
              </p:cNvSpPr>
              <p:nvPr/>
            </p:nvSpPr>
            <p:spPr bwMode="auto">
              <a:xfrm>
                <a:off x="4870" y="2494"/>
                <a:ext cx="3" cy="7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7"/>
                  </a:cxn>
                  <a:cxn ang="0">
                    <a:pos x="1" y="5"/>
                  </a:cxn>
                  <a:cxn ang="0">
                    <a:pos x="1" y="7"/>
                  </a:cxn>
                </a:cxnLst>
                <a:rect l="0" t="0" r="r" b="b"/>
                <a:pathLst>
                  <a:path w="3" h="7">
                    <a:moveTo>
                      <a:pt x="1" y="7"/>
                    </a:moveTo>
                    <a:lnTo>
                      <a:pt x="1" y="5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7" name="Freeform 861"/>
              <p:cNvSpPr>
                <a:spLocks noChangeAspect="1"/>
              </p:cNvSpPr>
              <p:nvPr/>
            </p:nvSpPr>
            <p:spPr bwMode="auto">
              <a:xfrm>
                <a:off x="4703" y="2486"/>
                <a:ext cx="168" cy="1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3"/>
                  </a:cxn>
                  <a:cxn ang="0">
                    <a:pos x="19" y="3"/>
                  </a:cxn>
                  <a:cxn ang="0">
                    <a:pos x="29" y="5"/>
                  </a:cxn>
                  <a:cxn ang="0">
                    <a:pos x="49" y="5"/>
                  </a:cxn>
                  <a:cxn ang="0">
                    <a:pos x="60" y="7"/>
                  </a:cxn>
                  <a:cxn ang="0">
                    <a:pos x="68" y="7"/>
                  </a:cxn>
                  <a:cxn ang="0">
                    <a:pos x="78" y="8"/>
                  </a:cxn>
                  <a:cxn ang="0">
                    <a:pos x="88" y="8"/>
                  </a:cxn>
                  <a:cxn ang="0">
                    <a:pos x="98" y="10"/>
                  </a:cxn>
                  <a:cxn ang="0">
                    <a:pos x="108" y="10"/>
                  </a:cxn>
                  <a:cxn ang="0">
                    <a:pos x="118" y="12"/>
                  </a:cxn>
                  <a:cxn ang="0">
                    <a:pos x="129" y="12"/>
                  </a:cxn>
                  <a:cxn ang="0">
                    <a:pos x="137" y="13"/>
                  </a:cxn>
                  <a:cxn ang="0">
                    <a:pos x="149" y="13"/>
                  </a:cxn>
                  <a:cxn ang="0">
                    <a:pos x="158" y="15"/>
                  </a:cxn>
                  <a:cxn ang="0">
                    <a:pos x="168" y="15"/>
                  </a:cxn>
                  <a:cxn ang="0">
                    <a:pos x="168" y="12"/>
                  </a:cxn>
                  <a:cxn ang="0">
                    <a:pos x="158" y="10"/>
                  </a:cxn>
                  <a:cxn ang="0">
                    <a:pos x="137" y="10"/>
                  </a:cxn>
                  <a:cxn ang="0">
                    <a:pos x="129" y="8"/>
                  </a:cxn>
                  <a:cxn ang="0">
                    <a:pos x="118" y="8"/>
                  </a:cxn>
                  <a:cxn ang="0">
                    <a:pos x="108" y="7"/>
                  </a:cxn>
                  <a:cxn ang="0">
                    <a:pos x="98" y="7"/>
                  </a:cxn>
                  <a:cxn ang="0">
                    <a:pos x="88" y="5"/>
                  </a:cxn>
                  <a:cxn ang="0">
                    <a:pos x="68" y="5"/>
                  </a:cxn>
                  <a:cxn ang="0">
                    <a:pos x="60" y="3"/>
                  </a:cxn>
                  <a:cxn ang="0">
                    <a:pos x="49" y="3"/>
                  </a:cxn>
                  <a:cxn ang="0">
                    <a:pos x="39" y="2"/>
                  </a:cxn>
                  <a:cxn ang="0">
                    <a:pos x="29" y="2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11" y="3"/>
                  </a:cxn>
                  <a:cxn ang="0">
                    <a:pos x="9" y="0"/>
                  </a:cxn>
                  <a:cxn ang="0">
                    <a:pos x="0" y="2"/>
                  </a:cxn>
                  <a:cxn ang="0">
                    <a:pos x="9" y="3"/>
                  </a:cxn>
                  <a:cxn ang="0">
                    <a:pos x="9" y="0"/>
                  </a:cxn>
                </a:cxnLst>
                <a:rect l="0" t="0" r="r" b="b"/>
                <a:pathLst>
                  <a:path w="168" h="15">
                    <a:moveTo>
                      <a:pt x="9" y="0"/>
                    </a:moveTo>
                    <a:lnTo>
                      <a:pt x="9" y="3"/>
                    </a:lnTo>
                    <a:lnTo>
                      <a:pt x="19" y="3"/>
                    </a:lnTo>
                    <a:lnTo>
                      <a:pt x="29" y="5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8" y="7"/>
                    </a:lnTo>
                    <a:lnTo>
                      <a:pt x="78" y="8"/>
                    </a:lnTo>
                    <a:lnTo>
                      <a:pt x="88" y="8"/>
                    </a:lnTo>
                    <a:lnTo>
                      <a:pt x="98" y="10"/>
                    </a:lnTo>
                    <a:lnTo>
                      <a:pt x="108" y="10"/>
                    </a:lnTo>
                    <a:lnTo>
                      <a:pt x="118" y="12"/>
                    </a:lnTo>
                    <a:lnTo>
                      <a:pt x="129" y="12"/>
                    </a:lnTo>
                    <a:lnTo>
                      <a:pt x="137" y="13"/>
                    </a:lnTo>
                    <a:lnTo>
                      <a:pt x="149" y="13"/>
                    </a:lnTo>
                    <a:lnTo>
                      <a:pt x="158" y="15"/>
                    </a:lnTo>
                    <a:lnTo>
                      <a:pt x="168" y="15"/>
                    </a:lnTo>
                    <a:lnTo>
                      <a:pt x="168" y="12"/>
                    </a:lnTo>
                    <a:lnTo>
                      <a:pt x="158" y="10"/>
                    </a:lnTo>
                    <a:lnTo>
                      <a:pt x="137" y="10"/>
                    </a:lnTo>
                    <a:lnTo>
                      <a:pt x="129" y="8"/>
                    </a:lnTo>
                    <a:lnTo>
                      <a:pt x="118" y="8"/>
                    </a:lnTo>
                    <a:lnTo>
                      <a:pt x="108" y="7"/>
                    </a:lnTo>
                    <a:lnTo>
                      <a:pt x="98" y="7"/>
                    </a:lnTo>
                    <a:lnTo>
                      <a:pt x="88" y="5"/>
                    </a:lnTo>
                    <a:lnTo>
                      <a:pt x="68" y="5"/>
                    </a:lnTo>
                    <a:lnTo>
                      <a:pt x="60" y="3"/>
                    </a:lnTo>
                    <a:lnTo>
                      <a:pt x="49" y="3"/>
                    </a:lnTo>
                    <a:lnTo>
                      <a:pt x="39" y="2"/>
                    </a:lnTo>
                    <a:lnTo>
                      <a:pt x="29" y="2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8" name="Freeform 862"/>
              <p:cNvSpPr>
                <a:spLocks noChangeAspect="1"/>
              </p:cNvSpPr>
              <p:nvPr/>
            </p:nvSpPr>
            <p:spPr bwMode="auto">
              <a:xfrm>
                <a:off x="4712" y="2483"/>
                <a:ext cx="7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2" y="6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4" y="0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9" name="Freeform 863"/>
              <p:cNvSpPr>
                <a:spLocks noChangeAspect="1"/>
              </p:cNvSpPr>
              <p:nvPr/>
            </p:nvSpPr>
            <p:spPr bwMode="auto">
              <a:xfrm>
                <a:off x="4714" y="2447"/>
                <a:ext cx="5" cy="36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8"/>
                  </a:cxn>
                  <a:cxn ang="0">
                    <a:pos x="0" y="26"/>
                  </a:cxn>
                  <a:cxn ang="0">
                    <a:pos x="2" y="36"/>
                  </a:cxn>
                  <a:cxn ang="0">
                    <a:pos x="5" y="36"/>
                  </a:cxn>
                  <a:cxn ang="0">
                    <a:pos x="5" y="1"/>
                  </a:cxn>
                  <a:cxn ang="0">
                    <a:pos x="3" y="0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5" h="36">
                    <a:moveTo>
                      <a:pt x="2" y="1"/>
                    </a:moveTo>
                    <a:lnTo>
                      <a:pt x="2" y="18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5" y="36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" name="Freeform 864"/>
              <p:cNvSpPr>
                <a:spLocks noChangeAspect="1"/>
              </p:cNvSpPr>
              <p:nvPr/>
            </p:nvSpPr>
            <p:spPr bwMode="auto">
              <a:xfrm>
                <a:off x="4694" y="2442"/>
                <a:ext cx="23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4" y="3"/>
                  </a:cxn>
                  <a:cxn ang="0">
                    <a:pos x="7" y="5"/>
                  </a:cxn>
                  <a:cxn ang="0">
                    <a:pos x="17" y="5"/>
                  </a:cxn>
                  <a:cxn ang="0">
                    <a:pos x="20" y="6"/>
                  </a:cxn>
                  <a:cxn ang="0">
                    <a:pos x="22" y="6"/>
                  </a:cxn>
                  <a:cxn ang="0">
                    <a:pos x="23" y="5"/>
                  </a:cxn>
                  <a:cxn ang="0">
                    <a:pos x="20" y="3"/>
                  </a:cxn>
                  <a:cxn ang="0">
                    <a:pos x="18" y="2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3" h="6">
                    <a:moveTo>
                      <a:pt x="2" y="3"/>
                    </a:moveTo>
                    <a:lnTo>
                      <a:pt x="4" y="3"/>
                    </a:lnTo>
                    <a:lnTo>
                      <a:pt x="7" y="5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18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1" name="Freeform 865"/>
              <p:cNvSpPr>
                <a:spLocks noChangeAspect="1"/>
              </p:cNvSpPr>
              <p:nvPr/>
            </p:nvSpPr>
            <p:spPr bwMode="auto">
              <a:xfrm>
                <a:off x="4686" y="2442"/>
                <a:ext cx="10" cy="36"/>
              </a:xfrm>
              <a:custGeom>
                <a:avLst/>
                <a:gdLst/>
                <a:ahLst/>
                <a:cxnLst>
                  <a:cxn ang="0">
                    <a:pos x="5" y="36"/>
                  </a:cxn>
                  <a:cxn ang="0">
                    <a:pos x="5" y="26"/>
                  </a:cxn>
                  <a:cxn ang="0">
                    <a:pos x="3" y="21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0" y="23"/>
                  </a:cxn>
                  <a:cxn ang="0">
                    <a:pos x="2" y="26"/>
                  </a:cxn>
                  <a:cxn ang="0">
                    <a:pos x="2" y="36"/>
                  </a:cxn>
                  <a:cxn ang="0">
                    <a:pos x="5" y="36"/>
                  </a:cxn>
                </a:cxnLst>
                <a:rect l="0" t="0" r="r" b="b"/>
                <a:pathLst>
                  <a:path w="10" h="36">
                    <a:moveTo>
                      <a:pt x="5" y="36"/>
                    </a:moveTo>
                    <a:lnTo>
                      <a:pt x="5" y="26"/>
                    </a:lnTo>
                    <a:lnTo>
                      <a:pt x="3" y="2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2" y="36"/>
                    </a:lnTo>
                    <a:lnTo>
                      <a:pt x="5" y="3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2" name="Freeform 866"/>
              <p:cNvSpPr>
                <a:spLocks noChangeAspect="1"/>
              </p:cNvSpPr>
              <p:nvPr/>
            </p:nvSpPr>
            <p:spPr bwMode="auto">
              <a:xfrm>
                <a:off x="4688" y="2478"/>
                <a:ext cx="5" cy="10"/>
              </a:xfrm>
              <a:custGeom>
                <a:avLst/>
                <a:gdLst/>
                <a:ahLst/>
                <a:cxnLst>
                  <a:cxn ang="0">
                    <a:pos x="3" y="8"/>
                  </a:cxn>
                  <a:cxn ang="0">
                    <a:pos x="5" y="8"/>
                  </a:cxn>
                  <a:cxn ang="0">
                    <a:pos x="5" y="3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3" y="5"/>
                  </a:cxn>
                  <a:cxn ang="0">
                    <a:pos x="3" y="8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3" y="8"/>
                  </a:cxn>
                </a:cxnLst>
                <a:rect l="0" t="0" r="r" b="b"/>
                <a:pathLst>
                  <a:path w="5" h="10">
                    <a:moveTo>
                      <a:pt x="3" y="8"/>
                    </a:moveTo>
                    <a:lnTo>
                      <a:pt x="5" y="8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3" name="Freeform 867"/>
              <p:cNvSpPr>
                <a:spLocks noChangeAspect="1"/>
              </p:cNvSpPr>
              <p:nvPr/>
            </p:nvSpPr>
            <p:spPr bwMode="auto">
              <a:xfrm>
                <a:off x="4540" y="2476"/>
                <a:ext cx="151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0" y="10"/>
                  </a:cxn>
                  <a:cxn ang="0">
                    <a:pos x="18" y="7"/>
                  </a:cxn>
                  <a:cxn ang="0">
                    <a:pos x="28" y="7"/>
                  </a:cxn>
                  <a:cxn ang="0">
                    <a:pos x="36" y="5"/>
                  </a:cxn>
                  <a:cxn ang="0">
                    <a:pos x="46" y="4"/>
                  </a:cxn>
                  <a:cxn ang="0">
                    <a:pos x="56" y="4"/>
                  </a:cxn>
                  <a:cxn ang="0">
                    <a:pos x="66" y="5"/>
                  </a:cxn>
                  <a:cxn ang="0">
                    <a:pos x="86" y="5"/>
                  </a:cxn>
                  <a:cxn ang="0">
                    <a:pos x="95" y="7"/>
                  </a:cxn>
                  <a:cxn ang="0">
                    <a:pos x="105" y="7"/>
                  </a:cxn>
                  <a:cxn ang="0">
                    <a:pos x="113" y="9"/>
                  </a:cxn>
                  <a:cxn ang="0">
                    <a:pos x="123" y="9"/>
                  </a:cxn>
                  <a:cxn ang="0">
                    <a:pos x="133" y="10"/>
                  </a:cxn>
                  <a:cxn ang="0">
                    <a:pos x="151" y="10"/>
                  </a:cxn>
                  <a:cxn ang="0">
                    <a:pos x="151" y="7"/>
                  </a:cxn>
                  <a:cxn ang="0">
                    <a:pos x="133" y="7"/>
                  </a:cxn>
                  <a:cxn ang="0">
                    <a:pos x="123" y="5"/>
                  </a:cxn>
                  <a:cxn ang="0">
                    <a:pos x="113" y="5"/>
                  </a:cxn>
                  <a:cxn ang="0">
                    <a:pos x="105" y="4"/>
                  </a:cxn>
                  <a:cxn ang="0">
                    <a:pos x="95" y="2"/>
                  </a:cxn>
                  <a:cxn ang="0">
                    <a:pos x="86" y="2"/>
                  </a:cxn>
                  <a:cxn ang="0">
                    <a:pos x="76" y="0"/>
                  </a:cxn>
                  <a:cxn ang="0">
                    <a:pos x="46" y="0"/>
                  </a:cxn>
                  <a:cxn ang="0">
                    <a:pos x="36" y="2"/>
                  </a:cxn>
                  <a:cxn ang="0">
                    <a:pos x="27" y="2"/>
                  </a:cxn>
                  <a:cxn ang="0">
                    <a:pos x="18" y="5"/>
                  </a:cxn>
                  <a:cxn ang="0">
                    <a:pos x="9" y="7"/>
                  </a:cxn>
                  <a:cxn ang="0">
                    <a:pos x="0" y="10"/>
                  </a:cxn>
                  <a:cxn ang="0">
                    <a:pos x="0" y="13"/>
                  </a:cxn>
                </a:cxnLst>
                <a:rect l="0" t="0" r="r" b="b"/>
                <a:pathLst>
                  <a:path w="151" h="13">
                    <a:moveTo>
                      <a:pt x="0" y="13"/>
                    </a:moveTo>
                    <a:lnTo>
                      <a:pt x="10" y="10"/>
                    </a:lnTo>
                    <a:lnTo>
                      <a:pt x="18" y="7"/>
                    </a:lnTo>
                    <a:lnTo>
                      <a:pt x="28" y="7"/>
                    </a:lnTo>
                    <a:lnTo>
                      <a:pt x="36" y="5"/>
                    </a:lnTo>
                    <a:lnTo>
                      <a:pt x="46" y="4"/>
                    </a:lnTo>
                    <a:lnTo>
                      <a:pt x="56" y="4"/>
                    </a:lnTo>
                    <a:lnTo>
                      <a:pt x="66" y="5"/>
                    </a:lnTo>
                    <a:lnTo>
                      <a:pt x="86" y="5"/>
                    </a:lnTo>
                    <a:lnTo>
                      <a:pt x="95" y="7"/>
                    </a:lnTo>
                    <a:lnTo>
                      <a:pt x="105" y="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33" y="10"/>
                    </a:lnTo>
                    <a:lnTo>
                      <a:pt x="151" y="10"/>
                    </a:lnTo>
                    <a:lnTo>
                      <a:pt x="151" y="7"/>
                    </a:lnTo>
                    <a:lnTo>
                      <a:pt x="133" y="7"/>
                    </a:lnTo>
                    <a:lnTo>
                      <a:pt x="123" y="5"/>
                    </a:lnTo>
                    <a:lnTo>
                      <a:pt x="113" y="5"/>
                    </a:lnTo>
                    <a:lnTo>
                      <a:pt x="105" y="4"/>
                    </a:lnTo>
                    <a:lnTo>
                      <a:pt x="95" y="2"/>
                    </a:lnTo>
                    <a:lnTo>
                      <a:pt x="86" y="2"/>
                    </a:lnTo>
                    <a:lnTo>
                      <a:pt x="76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27" y="2"/>
                    </a:lnTo>
                    <a:lnTo>
                      <a:pt x="18" y="5"/>
                    </a:lnTo>
                    <a:lnTo>
                      <a:pt x="9" y="7"/>
                    </a:lnTo>
                    <a:lnTo>
                      <a:pt x="0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4" name="Freeform 868"/>
              <p:cNvSpPr>
                <a:spLocks noChangeAspect="1"/>
              </p:cNvSpPr>
              <p:nvPr/>
            </p:nvSpPr>
            <p:spPr bwMode="auto">
              <a:xfrm>
                <a:off x="4475" y="2486"/>
                <a:ext cx="65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5" y="25"/>
                  </a:cxn>
                  <a:cxn ang="0">
                    <a:pos x="18" y="23"/>
                  </a:cxn>
                  <a:cxn ang="0">
                    <a:pos x="23" y="23"/>
                  </a:cxn>
                  <a:cxn ang="0">
                    <a:pos x="26" y="20"/>
                  </a:cxn>
                  <a:cxn ang="0">
                    <a:pos x="31" y="18"/>
                  </a:cxn>
                  <a:cxn ang="0">
                    <a:pos x="34" y="17"/>
                  </a:cxn>
                  <a:cxn ang="0">
                    <a:pos x="38" y="15"/>
                  </a:cxn>
                  <a:cxn ang="0">
                    <a:pos x="42" y="12"/>
                  </a:cxn>
                  <a:cxn ang="0">
                    <a:pos x="46" y="10"/>
                  </a:cxn>
                  <a:cxn ang="0">
                    <a:pos x="49" y="7"/>
                  </a:cxn>
                  <a:cxn ang="0">
                    <a:pos x="54" y="5"/>
                  </a:cxn>
                  <a:cxn ang="0">
                    <a:pos x="57" y="5"/>
                  </a:cxn>
                  <a:cxn ang="0">
                    <a:pos x="62" y="3"/>
                  </a:cxn>
                  <a:cxn ang="0">
                    <a:pos x="65" y="3"/>
                  </a:cxn>
                  <a:cxn ang="0">
                    <a:pos x="65" y="0"/>
                  </a:cxn>
                  <a:cxn ang="0">
                    <a:pos x="60" y="0"/>
                  </a:cxn>
                  <a:cxn ang="0">
                    <a:pos x="56" y="2"/>
                  </a:cxn>
                  <a:cxn ang="0">
                    <a:pos x="52" y="3"/>
                  </a:cxn>
                  <a:cxn ang="0">
                    <a:pos x="47" y="5"/>
                  </a:cxn>
                  <a:cxn ang="0">
                    <a:pos x="44" y="7"/>
                  </a:cxn>
                  <a:cxn ang="0">
                    <a:pos x="41" y="8"/>
                  </a:cxn>
                  <a:cxn ang="0">
                    <a:pos x="36" y="12"/>
                  </a:cxn>
                  <a:cxn ang="0">
                    <a:pos x="33" y="13"/>
                  </a:cxn>
                  <a:cxn ang="0">
                    <a:pos x="29" y="15"/>
                  </a:cxn>
                  <a:cxn ang="0">
                    <a:pos x="26" y="17"/>
                  </a:cxn>
                  <a:cxn ang="0">
                    <a:pos x="21" y="20"/>
                  </a:cxn>
                  <a:cxn ang="0">
                    <a:pos x="18" y="20"/>
                  </a:cxn>
                  <a:cxn ang="0">
                    <a:pos x="13" y="22"/>
                  </a:cxn>
                  <a:cxn ang="0">
                    <a:pos x="0" y="22"/>
                  </a:cxn>
                  <a:cxn ang="0">
                    <a:pos x="0" y="25"/>
                  </a:cxn>
                </a:cxnLst>
                <a:rect l="0" t="0" r="r" b="b"/>
                <a:pathLst>
                  <a:path w="65" h="25">
                    <a:moveTo>
                      <a:pt x="0" y="25"/>
                    </a:moveTo>
                    <a:lnTo>
                      <a:pt x="15" y="25"/>
                    </a:lnTo>
                    <a:lnTo>
                      <a:pt x="18" y="23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31" y="18"/>
                    </a:lnTo>
                    <a:lnTo>
                      <a:pt x="34" y="17"/>
                    </a:lnTo>
                    <a:lnTo>
                      <a:pt x="38" y="15"/>
                    </a:lnTo>
                    <a:lnTo>
                      <a:pt x="42" y="12"/>
                    </a:lnTo>
                    <a:lnTo>
                      <a:pt x="46" y="10"/>
                    </a:lnTo>
                    <a:lnTo>
                      <a:pt x="49" y="7"/>
                    </a:lnTo>
                    <a:lnTo>
                      <a:pt x="54" y="5"/>
                    </a:lnTo>
                    <a:lnTo>
                      <a:pt x="57" y="5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0"/>
                    </a:lnTo>
                    <a:lnTo>
                      <a:pt x="60" y="0"/>
                    </a:lnTo>
                    <a:lnTo>
                      <a:pt x="56" y="2"/>
                    </a:lnTo>
                    <a:lnTo>
                      <a:pt x="52" y="3"/>
                    </a:lnTo>
                    <a:lnTo>
                      <a:pt x="47" y="5"/>
                    </a:lnTo>
                    <a:lnTo>
                      <a:pt x="44" y="7"/>
                    </a:lnTo>
                    <a:lnTo>
                      <a:pt x="41" y="8"/>
                    </a:lnTo>
                    <a:lnTo>
                      <a:pt x="36" y="12"/>
                    </a:lnTo>
                    <a:lnTo>
                      <a:pt x="33" y="13"/>
                    </a:lnTo>
                    <a:lnTo>
                      <a:pt x="29" y="15"/>
                    </a:lnTo>
                    <a:lnTo>
                      <a:pt x="26" y="17"/>
                    </a:lnTo>
                    <a:lnTo>
                      <a:pt x="21" y="20"/>
                    </a:lnTo>
                    <a:lnTo>
                      <a:pt x="18" y="20"/>
                    </a:lnTo>
                    <a:lnTo>
                      <a:pt x="13" y="22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5" name="Freeform 869"/>
              <p:cNvSpPr>
                <a:spLocks noChangeAspect="1"/>
              </p:cNvSpPr>
              <p:nvPr/>
            </p:nvSpPr>
            <p:spPr bwMode="auto">
              <a:xfrm>
                <a:off x="4468" y="2508"/>
                <a:ext cx="7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6" name="Freeform 870"/>
              <p:cNvSpPr>
                <a:spLocks noChangeAspect="1"/>
              </p:cNvSpPr>
              <p:nvPr/>
            </p:nvSpPr>
            <p:spPr bwMode="auto">
              <a:xfrm>
                <a:off x="4470" y="2489"/>
                <a:ext cx="41" cy="2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0"/>
                  </a:cxn>
                  <a:cxn ang="0">
                    <a:pos x="28" y="2"/>
                  </a:cxn>
                  <a:cxn ang="0">
                    <a:pos x="23" y="4"/>
                  </a:cxn>
                  <a:cxn ang="0">
                    <a:pos x="20" y="5"/>
                  </a:cxn>
                  <a:cxn ang="0">
                    <a:pos x="15" y="7"/>
                  </a:cxn>
                  <a:cxn ang="0">
                    <a:pos x="11" y="9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0" y="19"/>
                  </a:cxn>
                  <a:cxn ang="0">
                    <a:pos x="2" y="20"/>
                  </a:cxn>
                  <a:cxn ang="0">
                    <a:pos x="8" y="14"/>
                  </a:cxn>
                  <a:cxn ang="0">
                    <a:pos x="13" y="12"/>
                  </a:cxn>
                  <a:cxn ang="0">
                    <a:pos x="16" y="10"/>
                  </a:cxn>
                  <a:cxn ang="0">
                    <a:pos x="21" y="9"/>
                  </a:cxn>
                  <a:cxn ang="0">
                    <a:pos x="24" y="7"/>
                  </a:cxn>
                  <a:cxn ang="0">
                    <a:pos x="29" y="5"/>
                  </a:cxn>
                  <a:cxn ang="0">
                    <a:pos x="33" y="4"/>
                  </a:cxn>
                  <a:cxn ang="0">
                    <a:pos x="33" y="0"/>
                  </a:cxn>
                  <a:cxn ang="0">
                    <a:pos x="33" y="4"/>
                  </a:cxn>
                  <a:cxn ang="0">
                    <a:pos x="41" y="2"/>
                  </a:cxn>
                  <a:cxn ang="0">
                    <a:pos x="33" y="0"/>
                  </a:cxn>
                  <a:cxn ang="0">
                    <a:pos x="33" y="4"/>
                  </a:cxn>
                </a:cxnLst>
                <a:rect l="0" t="0" r="r" b="b"/>
                <a:pathLst>
                  <a:path w="41" h="20">
                    <a:moveTo>
                      <a:pt x="33" y="4"/>
                    </a:moveTo>
                    <a:lnTo>
                      <a:pt x="33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20" y="5"/>
                    </a:lnTo>
                    <a:lnTo>
                      <a:pt x="15" y="7"/>
                    </a:lnTo>
                    <a:lnTo>
                      <a:pt x="11" y="9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8" y="14"/>
                    </a:lnTo>
                    <a:lnTo>
                      <a:pt x="13" y="12"/>
                    </a:lnTo>
                    <a:lnTo>
                      <a:pt x="16" y="10"/>
                    </a:lnTo>
                    <a:lnTo>
                      <a:pt x="21" y="9"/>
                    </a:lnTo>
                    <a:lnTo>
                      <a:pt x="24" y="7"/>
                    </a:lnTo>
                    <a:lnTo>
                      <a:pt x="29" y="5"/>
                    </a:lnTo>
                    <a:lnTo>
                      <a:pt x="33" y="4"/>
                    </a:lnTo>
                    <a:lnTo>
                      <a:pt x="33" y="0"/>
                    </a:lnTo>
                    <a:lnTo>
                      <a:pt x="33" y="4"/>
                    </a:lnTo>
                    <a:lnTo>
                      <a:pt x="41" y="2"/>
                    </a:lnTo>
                    <a:lnTo>
                      <a:pt x="33" y="0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7" name="Freeform 871"/>
              <p:cNvSpPr>
                <a:spLocks noChangeAspect="1"/>
              </p:cNvSpPr>
              <p:nvPr/>
            </p:nvSpPr>
            <p:spPr bwMode="auto">
              <a:xfrm>
                <a:off x="4454" y="2489"/>
                <a:ext cx="49" cy="23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9" y="20"/>
                  </a:cxn>
                  <a:cxn ang="0">
                    <a:pos x="13" y="19"/>
                  </a:cxn>
                  <a:cxn ang="0">
                    <a:pos x="16" y="17"/>
                  </a:cxn>
                  <a:cxn ang="0">
                    <a:pos x="19" y="15"/>
                  </a:cxn>
                  <a:cxn ang="0">
                    <a:pos x="21" y="14"/>
                  </a:cxn>
                  <a:cxn ang="0">
                    <a:pos x="24" y="12"/>
                  </a:cxn>
                  <a:cxn ang="0">
                    <a:pos x="27" y="10"/>
                  </a:cxn>
                  <a:cxn ang="0">
                    <a:pos x="31" y="9"/>
                  </a:cxn>
                  <a:cxn ang="0">
                    <a:pos x="34" y="7"/>
                  </a:cxn>
                  <a:cxn ang="0">
                    <a:pos x="36" y="5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9" y="2"/>
                  </a:cxn>
                  <a:cxn ang="0">
                    <a:pos x="36" y="2"/>
                  </a:cxn>
                  <a:cxn ang="0">
                    <a:pos x="32" y="4"/>
                  </a:cxn>
                  <a:cxn ang="0">
                    <a:pos x="29" y="5"/>
                  </a:cxn>
                  <a:cxn ang="0">
                    <a:pos x="26" y="7"/>
                  </a:cxn>
                  <a:cxn ang="0">
                    <a:pos x="22" y="9"/>
                  </a:cxn>
                  <a:cxn ang="0">
                    <a:pos x="21" y="12"/>
                  </a:cxn>
                  <a:cxn ang="0">
                    <a:pos x="18" y="12"/>
                  </a:cxn>
                  <a:cxn ang="0">
                    <a:pos x="14" y="14"/>
                  </a:cxn>
                  <a:cxn ang="0">
                    <a:pos x="11" y="15"/>
                  </a:cxn>
                  <a:cxn ang="0">
                    <a:pos x="8" y="17"/>
                  </a:cxn>
                  <a:cxn ang="0">
                    <a:pos x="4" y="19"/>
                  </a:cxn>
                  <a:cxn ang="0">
                    <a:pos x="3" y="20"/>
                  </a:cxn>
                  <a:cxn ang="0">
                    <a:pos x="0" y="20"/>
                  </a:cxn>
                  <a:cxn ang="0">
                    <a:pos x="0" y="23"/>
                  </a:cxn>
                </a:cxnLst>
                <a:rect l="0" t="0" r="r" b="b"/>
                <a:pathLst>
                  <a:path w="49" h="23">
                    <a:moveTo>
                      <a:pt x="0" y="23"/>
                    </a:moveTo>
                    <a:lnTo>
                      <a:pt x="3" y="22"/>
                    </a:lnTo>
                    <a:lnTo>
                      <a:pt x="6" y="22"/>
                    </a:lnTo>
                    <a:lnTo>
                      <a:pt x="9" y="20"/>
                    </a:lnTo>
                    <a:lnTo>
                      <a:pt x="13" y="19"/>
                    </a:lnTo>
                    <a:lnTo>
                      <a:pt x="16" y="17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7" y="10"/>
                    </a:lnTo>
                    <a:lnTo>
                      <a:pt x="31" y="9"/>
                    </a:lnTo>
                    <a:lnTo>
                      <a:pt x="34" y="7"/>
                    </a:lnTo>
                    <a:lnTo>
                      <a:pt x="36" y="5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9" y="2"/>
                    </a:lnTo>
                    <a:lnTo>
                      <a:pt x="36" y="2"/>
                    </a:lnTo>
                    <a:lnTo>
                      <a:pt x="32" y="4"/>
                    </a:lnTo>
                    <a:lnTo>
                      <a:pt x="29" y="5"/>
                    </a:lnTo>
                    <a:lnTo>
                      <a:pt x="26" y="7"/>
                    </a:lnTo>
                    <a:lnTo>
                      <a:pt x="22" y="9"/>
                    </a:lnTo>
                    <a:lnTo>
                      <a:pt x="21" y="12"/>
                    </a:lnTo>
                    <a:lnTo>
                      <a:pt x="18" y="12"/>
                    </a:lnTo>
                    <a:lnTo>
                      <a:pt x="14" y="14"/>
                    </a:lnTo>
                    <a:lnTo>
                      <a:pt x="11" y="15"/>
                    </a:lnTo>
                    <a:lnTo>
                      <a:pt x="8" y="17"/>
                    </a:lnTo>
                    <a:lnTo>
                      <a:pt x="4" y="19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8" name="Freeform 872"/>
              <p:cNvSpPr>
                <a:spLocks noChangeAspect="1"/>
              </p:cNvSpPr>
              <p:nvPr/>
            </p:nvSpPr>
            <p:spPr bwMode="auto">
              <a:xfrm>
                <a:off x="4188" y="2509"/>
                <a:ext cx="266" cy="8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59" y="8"/>
                  </a:cxn>
                  <a:cxn ang="0">
                    <a:pos x="67" y="7"/>
                  </a:cxn>
                  <a:cxn ang="0">
                    <a:pos x="148" y="7"/>
                  </a:cxn>
                  <a:cxn ang="0">
                    <a:pos x="156" y="5"/>
                  </a:cxn>
                  <a:cxn ang="0">
                    <a:pos x="215" y="5"/>
                  </a:cxn>
                  <a:cxn ang="0">
                    <a:pos x="223" y="3"/>
                  </a:cxn>
                  <a:cxn ang="0">
                    <a:pos x="266" y="3"/>
                  </a:cxn>
                  <a:cxn ang="0">
                    <a:pos x="266" y="0"/>
                  </a:cxn>
                  <a:cxn ang="0">
                    <a:pos x="205" y="0"/>
                  </a:cxn>
                  <a:cxn ang="0">
                    <a:pos x="197" y="2"/>
                  </a:cxn>
                  <a:cxn ang="0">
                    <a:pos x="115" y="2"/>
                  </a:cxn>
                  <a:cxn ang="0">
                    <a:pos x="107" y="3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</a:cxnLst>
                <a:rect l="0" t="0" r="r" b="b"/>
                <a:pathLst>
                  <a:path w="266" h="8">
                    <a:moveTo>
                      <a:pt x="2" y="8"/>
                    </a:moveTo>
                    <a:lnTo>
                      <a:pt x="59" y="8"/>
                    </a:lnTo>
                    <a:lnTo>
                      <a:pt x="67" y="7"/>
                    </a:lnTo>
                    <a:lnTo>
                      <a:pt x="148" y="7"/>
                    </a:lnTo>
                    <a:lnTo>
                      <a:pt x="156" y="5"/>
                    </a:lnTo>
                    <a:lnTo>
                      <a:pt x="215" y="5"/>
                    </a:lnTo>
                    <a:lnTo>
                      <a:pt x="223" y="3"/>
                    </a:lnTo>
                    <a:lnTo>
                      <a:pt x="266" y="3"/>
                    </a:lnTo>
                    <a:lnTo>
                      <a:pt x="266" y="0"/>
                    </a:lnTo>
                    <a:lnTo>
                      <a:pt x="205" y="0"/>
                    </a:lnTo>
                    <a:lnTo>
                      <a:pt x="197" y="2"/>
                    </a:lnTo>
                    <a:lnTo>
                      <a:pt x="115" y="2"/>
                    </a:lnTo>
                    <a:lnTo>
                      <a:pt x="107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9" name="Freeform 873"/>
              <p:cNvSpPr>
                <a:spLocks noChangeAspect="1"/>
              </p:cNvSpPr>
              <p:nvPr/>
            </p:nvSpPr>
            <p:spPr bwMode="auto">
              <a:xfrm>
                <a:off x="4128" y="2503"/>
                <a:ext cx="62" cy="1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5"/>
                  </a:cxn>
                  <a:cxn ang="0">
                    <a:pos x="6" y="6"/>
                  </a:cxn>
                  <a:cxn ang="0">
                    <a:pos x="11" y="6"/>
                  </a:cxn>
                  <a:cxn ang="0">
                    <a:pos x="14" y="8"/>
                  </a:cxn>
                  <a:cxn ang="0">
                    <a:pos x="18" y="9"/>
                  </a:cxn>
                  <a:cxn ang="0">
                    <a:pos x="22" y="11"/>
                  </a:cxn>
                  <a:cxn ang="0">
                    <a:pos x="26" y="13"/>
                  </a:cxn>
                  <a:cxn ang="0">
                    <a:pos x="31" y="13"/>
                  </a:cxn>
                  <a:cxn ang="0">
                    <a:pos x="34" y="14"/>
                  </a:cxn>
                  <a:cxn ang="0">
                    <a:pos x="37" y="16"/>
                  </a:cxn>
                  <a:cxn ang="0">
                    <a:pos x="57" y="16"/>
                  </a:cxn>
                  <a:cxn ang="0">
                    <a:pos x="62" y="14"/>
                  </a:cxn>
                  <a:cxn ang="0">
                    <a:pos x="60" y="11"/>
                  </a:cxn>
                  <a:cxn ang="0">
                    <a:pos x="57" y="13"/>
                  </a:cxn>
                  <a:cxn ang="0">
                    <a:pos x="39" y="13"/>
                  </a:cxn>
                  <a:cxn ang="0">
                    <a:pos x="34" y="11"/>
                  </a:cxn>
                  <a:cxn ang="0">
                    <a:pos x="31" y="9"/>
                  </a:cxn>
                  <a:cxn ang="0">
                    <a:pos x="27" y="9"/>
                  </a:cxn>
                  <a:cxn ang="0">
                    <a:pos x="22" y="8"/>
                  </a:cxn>
                  <a:cxn ang="0">
                    <a:pos x="19" y="6"/>
                  </a:cxn>
                  <a:cxn ang="0">
                    <a:pos x="16" y="5"/>
                  </a:cxn>
                  <a:cxn ang="0">
                    <a:pos x="11" y="5"/>
                  </a:cxn>
                  <a:cxn ang="0">
                    <a:pos x="8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62" h="16">
                    <a:moveTo>
                      <a:pt x="0" y="3"/>
                    </a:moveTo>
                    <a:lnTo>
                      <a:pt x="3" y="5"/>
                    </a:lnTo>
                    <a:lnTo>
                      <a:pt x="6" y="6"/>
                    </a:lnTo>
                    <a:lnTo>
                      <a:pt x="11" y="6"/>
                    </a:lnTo>
                    <a:lnTo>
                      <a:pt x="14" y="8"/>
                    </a:lnTo>
                    <a:lnTo>
                      <a:pt x="18" y="9"/>
                    </a:lnTo>
                    <a:lnTo>
                      <a:pt x="22" y="11"/>
                    </a:lnTo>
                    <a:lnTo>
                      <a:pt x="26" y="13"/>
                    </a:lnTo>
                    <a:lnTo>
                      <a:pt x="31" y="13"/>
                    </a:lnTo>
                    <a:lnTo>
                      <a:pt x="34" y="14"/>
                    </a:lnTo>
                    <a:lnTo>
                      <a:pt x="37" y="16"/>
                    </a:lnTo>
                    <a:lnTo>
                      <a:pt x="57" y="16"/>
                    </a:lnTo>
                    <a:lnTo>
                      <a:pt x="62" y="14"/>
                    </a:lnTo>
                    <a:lnTo>
                      <a:pt x="60" y="11"/>
                    </a:lnTo>
                    <a:lnTo>
                      <a:pt x="57" y="13"/>
                    </a:lnTo>
                    <a:lnTo>
                      <a:pt x="39" y="13"/>
                    </a:lnTo>
                    <a:lnTo>
                      <a:pt x="34" y="11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0" name="Freeform 874"/>
              <p:cNvSpPr>
                <a:spLocks noChangeAspect="1"/>
              </p:cNvSpPr>
              <p:nvPr/>
            </p:nvSpPr>
            <p:spPr bwMode="auto">
              <a:xfrm>
                <a:off x="4103" y="2489"/>
                <a:ext cx="26" cy="1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5" y="17"/>
                  </a:cxn>
                  <a:cxn ang="0">
                    <a:pos x="26" y="14"/>
                  </a:cxn>
                  <a:cxn ang="0">
                    <a:pos x="2" y="0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0" y="2"/>
                  </a:cxn>
                </a:cxnLst>
                <a:rect l="0" t="0" r="r" b="b"/>
                <a:pathLst>
                  <a:path w="26" h="17">
                    <a:moveTo>
                      <a:pt x="0" y="2"/>
                    </a:moveTo>
                    <a:lnTo>
                      <a:pt x="2" y="4"/>
                    </a:lnTo>
                    <a:lnTo>
                      <a:pt x="25" y="17"/>
                    </a:lnTo>
                    <a:lnTo>
                      <a:pt x="26" y="14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1" name="Freeform 875"/>
              <p:cNvSpPr>
                <a:spLocks noChangeAspect="1"/>
              </p:cNvSpPr>
              <p:nvPr/>
            </p:nvSpPr>
            <p:spPr bwMode="auto">
              <a:xfrm>
                <a:off x="4103" y="2442"/>
                <a:ext cx="21" cy="4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1" y="0"/>
                  </a:cxn>
                  <a:cxn ang="0">
                    <a:pos x="11" y="2"/>
                  </a:cxn>
                  <a:cxn ang="0">
                    <a:pos x="5" y="6"/>
                  </a:cxn>
                  <a:cxn ang="0">
                    <a:pos x="2" y="13"/>
                  </a:cxn>
                  <a:cxn ang="0">
                    <a:pos x="2" y="43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5" y="43"/>
                  </a:cxn>
                  <a:cxn ang="0">
                    <a:pos x="5" y="13"/>
                  </a:cxn>
                  <a:cxn ang="0">
                    <a:pos x="8" y="8"/>
                  </a:cxn>
                  <a:cxn ang="0">
                    <a:pos x="11" y="5"/>
                  </a:cxn>
                  <a:cxn ang="0">
                    <a:pos x="21" y="3"/>
                  </a:cxn>
                  <a:cxn ang="0">
                    <a:pos x="20" y="0"/>
                  </a:cxn>
                </a:cxnLst>
                <a:rect l="0" t="0" r="r" b="b"/>
                <a:pathLst>
                  <a:path w="21" h="49">
                    <a:moveTo>
                      <a:pt x="20" y="0"/>
                    </a:moveTo>
                    <a:lnTo>
                      <a:pt x="21" y="0"/>
                    </a:lnTo>
                    <a:lnTo>
                      <a:pt x="11" y="2"/>
                    </a:lnTo>
                    <a:lnTo>
                      <a:pt x="5" y="6"/>
                    </a:lnTo>
                    <a:lnTo>
                      <a:pt x="2" y="13"/>
                    </a:lnTo>
                    <a:lnTo>
                      <a:pt x="2" y="43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5" y="43"/>
                    </a:lnTo>
                    <a:lnTo>
                      <a:pt x="5" y="13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21" y="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2" name="Freeform 876"/>
              <p:cNvSpPr>
                <a:spLocks noChangeAspect="1"/>
              </p:cNvSpPr>
              <p:nvPr/>
            </p:nvSpPr>
            <p:spPr bwMode="auto">
              <a:xfrm>
                <a:off x="4123" y="2419"/>
                <a:ext cx="45" cy="26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44" y="2"/>
                  </a:cxn>
                  <a:cxn ang="0">
                    <a:pos x="42" y="3"/>
                  </a:cxn>
                  <a:cxn ang="0">
                    <a:pos x="39" y="5"/>
                  </a:cxn>
                  <a:cxn ang="0">
                    <a:pos x="36" y="7"/>
                  </a:cxn>
                  <a:cxn ang="0">
                    <a:pos x="34" y="8"/>
                  </a:cxn>
                  <a:cxn ang="0">
                    <a:pos x="31" y="10"/>
                  </a:cxn>
                  <a:cxn ang="0">
                    <a:pos x="27" y="10"/>
                  </a:cxn>
                  <a:cxn ang="0">
                    <a:pos x="26" y="11"/>
                  </a:cxn>
                  <a:cxn ang="0">
                    <a:pos x="23" y="13"/>
                  </a:cxn>
                  <a:cxn ang="0">
                    <a:pos x="19" y="15"/>
                  </a:cxn>
                  <a:cxn ang="0">
                    <a:pos x="18" y="15"/>
                  </a:cxn>
                  <a:cxn ang="0">
                    <a:pos x="14" y="16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6" y="20"/>
                  </a:cxn>
                  <a:cxn ang="0">
                    <a:pos x="3" y="21"/>
                  </a:cxn>
                  <a:cxn ang="0">
                    <a:pos x="0" y="23"/>
                  </a:cxn>
                  <a:cxn ang="0">
                    <a:pos x="1" y="26"/>
                  </a:cxn>
                  <a:cxn ang="0">
                    <a:pos x="5" y="25"/>
                  </a:cxn>
                  <a:cxn ang="0">
                    <a:pos x="8" y="23"/>
                  </a:cxn>
                  <a:cxn ang="0">
                    <a:pos x="9" y="21"/>
                  </a:cxn>
                  <a:cxn ang="0">
                    <a:pos x="13" y="21"/>
                  </a:cxn>
                  <a:cxn ang="0">
                    <a:pos x="16" y="20"/>
                  </a:cxn>
                  <a:cxn ang="0">
                    <a:pos x="18" y="18"/>
                  </a:cxn>
                  <a:cxn ang="0">
                    <a:pos x="21" y="18"/>
                  </a:cxn>
                  <a:cxn ang="0">
                    <a:pos x="24" y="16"/>
                  </a:cxn>
                  <a:cxn ang="0">
                    <a:pos x="26" y="15"/>
                  </a:cxn>
                  <a:cxn ang="0">
                    <a:pos x="29" y="13"/>
                  </a:cxn>
                  <a:cxn ang="0">
                    <a:pos x="32" y="11"/>
                  </a:cxn>
                  <a:cxn ang="0">
                    <a:pos x="36" y="10"/>
                  </a:cxn>
                  <a:cxn ang="0">
                    <a:pos x="37" y="10"/>
                  </a:cxn>
                  <a:cxn ang="0">
                    <a:pos x="41" y="8"/>
                  </a:cxn>
                  <a:cxn ang="0">
                    <a:pos x="44" y="7"/>
                  </a:cxn>
                  <a:cxn ang="0">
                    <a:pos x="45" y="3"/>
                  </a:cxn>
                  <a:cxn ang="0">
                    <a:pos x="44" y="5"/>
                  </a:cxn>
                  <a:cxn ang="0">
                    <a:pos x="45" y="2"/>
                  </a:cxn>
                  <a:cxn ang="0">
                    <a:pos x="44" y="0"/>
                  </a:cxn>
                  <a:cxn ang="0">
                    <a:pos x="44" y="2"/>
                  </a:cxn>
                  <a:cxn ang="0">
                    <a:pos x="45" y="2"/>
                  </a:cxn>
                </a:cxnLst>
                <a:rect l="0" t="0" r="r" b="b"/>
                <a:pathLst>
                  <a:path w="45" h="26">
                    <a:moveTo>
                      <a:pt x="45" y="2"/>
                    </a:moveTo>
                    <a:lnTo>
                      <a:pt x="44" y="2"/>
                    </a:lnTo>
                    <a:lnTo>
                      <a:pt x="42" y="3"/>
                    </a:lnTo>
                    <a:lnTo>
                      <a:pt x="39" y="5"/>
                    </a:lnTo>
                    <a:lnTo>
                      <a:pt x="36" y="7"/>
                    </a:lnTo>
                    <a:lnTo>
                      <a:pt x="34" y="8"/>
                    </a:lnTo>
                    <a:lnTo>
                      <a:pt x="31" y="10"/>
                    </a:lnTo>
                    <a:lnTo>
                      <a:pt x="27" y="10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4" y="16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5" y="25"/>
                    </a:lnTo>
                    <a:lnTo>
                      <a:pt x="8" y="23"/>
                    </a:lnTo>
                    <a:lnTo>
                      <a:pt x="9" y="21"/>
                    </a:lnTo>
                    <a:lnTo>
                      <a:pt x="13" y="21"/>
                    </a:lnTo>
                    <a:lnTo>
                      <a:pt x="16" y="20"/>
                    </a:lnTo>
                    <a:lnTo>
                      <a:pt x="18" y="18"/>
                    </a:lnTo>
                    <a:lnTo>
                      <a:pt x="21" y="18"/>
                    </a:lnTo>
                    <a:lnTo>
                      <a:pt x="24" y="16"/>
                    </a:lnTo>
                    <a:lnTo>
                      <a:pt x="26" y="15"/>
                    </a:lnTo>
                    <a:lnTo>
                      <a:pt x="29" y="13"/>
                    </a:lnTo>
                    <a:lnTo>
                      <a:pt x="32" y="11"/>
                    </a:lnTo>
                    <a:lnTo>
                      <a:pt x="36" y="10"/>
                    </a:lnTo>
                    <a:lnTo>
                      <a:pt x="37" y="10"/>
                    </a:lnTo>
                    <a:lnTo>
                      <a:pt x="41" y="8"/>
                    </a:lnTo>
                    <a:lnTo>
                      <a:pt x="44" y="7"/>
                    </a:lnTo>
                    <a:lnTo>
                      <a:pt x="45" y="3"/>
                    </a:lnTo>
                    <a:lnTo>
                      <a:pt x="44" y="5"/>
                    </a:lnTo>
                    <a:lnTo>
                      <a:pt x="45" y="2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3" name="Freeform 877"/>
              <p:cNvSpPr>
                <a:spLocks noChangeAspect="1"/>
              </p:cNvSpPr>
              <p:nvPr/>
            </p:nvSpPr>
            <p:spPr bwMode="auto">
              <a:xfrm>
                <a:off x="4167" y="2396"/>
                <a:ext cx="36" cy="2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4" y="7"/>
                  </a:cxn>
                  <a:cxn ang="0">
                    <a:pos x="21" y="12"/>
                  </a:cxn>
                  <a:cxn ang="0">
                    <a:pos x="18" y="15"/>
                  </a:cxn>
                  <a:cxn ang="0">
                    <a:pos x="15" y="20"/>
                  </a:cxn>
                  <a:cxn ang="0">
                    <a:pos x="11" y="23"/>
                  </a:cxn>
                  <a:cxn ang="0">
                    <a:pos x="6" y="25"/>
                  </a:cxn>
                  <a:cxn ang="0">
                    <a:pos x="1" y="25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13" y="25"/>
                  </a:cxn>
                  <a:cxn ang="0">
                    <a:pos x="18" y="21"/>
                  </a:cxn>
                  <a:cxn ang="0">
                    <a:pos x="19" y="18"/>
                  </a:cxn>
                  <a:cxn ang="0">
                    <a:pos x="23" y="13"/>
                  </a:cxn>
                  <a:cxn ang="0">
                    <a:pos x="26" y="8"/>
                  </a:cxn>
                  <a:cxn ang="0">
                    <a:pos x="31" y="5"/>
                  </a:cxn>
                  <a:cxn ang="0">
                    <a:pos x="36" y="3"/>
                  </a:cxn>
                  <a:cxn ang="0">
                    <a:pos x="34" y="0"/>
                  </a:cxn>
                </a:cxnLst>
                <a:rect l="0" t="0" r="r" b="b"/>
                <a:pathLst>
                  <a:path w="36" h="28">
                    <a:moveTo>
                      <a:pt x="34" y="0"/>
                    </a:moveTo>
                    <a:lnTo>
                      <a:pt x="36" y="0"/>
                    </a:lnTo>
                    <a:lnTo>
                      <a:pt x="29" y="3"/>
                    </a:lnTo>
                    <a:lnTo>
                      <a:pt x="24" y="7"/>
                    </a:lnTo>
                    <a:lnTo>
                      <a:pt x="21" y="12"/>
                    </a:lnTo>
                    <a:lnTo>
                      <a:pt x="18" y="15"/>
                    </a:lnTo>
                    <a:lnTo>
                      <a:pt x="15" y="20"/>
                    </a:lnTo>
                    <a:lnTo>
                      <a:pt x="11" y="23"/>
                    </a:lnTo>
                    <a:lnTo>
                      <a:pt x="6" y="25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8" y="28"/>
                    </a:lnTo>
                    <a:lnTo>
                      <a:pt x="13" y="25"/>
                    </a:lnTo>
                    <a:lnTo>
                      <a:pt x="18" y="21"/>
                    </a:lnTo>
                    <a:lnTo>
                      <a:pt x="19" y="18"/>
                    </a:lnTo>
                    <a:lnTo>
                      <a:pt x="23" y="13"/>
                    </a:lnTo>
                    <a:lnTo>
                      <a:pt x="26" y="8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4" name="Freeform 878"/>
              <p:cNvSpPr>
                <a:spLocks noChangeAspect="1"/>
              </p:cNvSpPr>
              <p:nvPr/>
            </p:nvSpPr>
            <p:spPr bwMode="auto">
              <a:xfrm>
                <a:off x="4201" y="2370"/>
                <a:ext cx="153" cy="29"/>
              </a:xfrm>
              <a:custGeom>
                <a:avLst/>
                <a:gdLst/>
                <a:ahLst/>
                <a:cxnLst>
                  <a:cxn ang="0">
                    <a:pos x="153" y="3"/>
                  </a:cxn>
                  <a:cxn ang="0">
                    <a:pos x="143" y="1"/>
                  </a:cxn>
                  <a:cxn ang="0">
                    <a:pos x="133" y="1"/>
                  </a:cxn>
                  <a:cxn ang="0">
                    <a:pos x="123" y="0"/>
                  </a:cxn>
                  <a:cxn ang="0">
                    <a:pos x="113" y="0"/>
                  </a:cxn>
                  <a:cxn ang="0">
                    <a:pos x="103" y="1"/>
                  </a:cxn>
                  <a:cxn ang="0">
                    <a:pos x="94" y="1"/>
                  </a:cxn>
                  <a:cxn ang="0">
                    <a:pos x="84" y="3"/>
                  </a:cxn>
                  <a:cxn ang="0">
                    <a:pos x="74" y="5"/>
                  </a:cxn>
                  <a:cxn ang="0">
                    <a:pos x="66" y="6"/>
                  </a:cxn>
                  <a:cxn ang="0">
                    <a:pos x="56" y="8"/>
                  </a:cxn>
                  <a:cxn ang="0">
                    <a:pos x="46" y="11"/>
                  </a:cxn>
                  <a:cxn ang="0">
                    <a:pos x="36" y="13"/>
                  </a:cxn>
                  <a:cxn ang="0">
                    <a:pos x="28" y="16"/>
                  </a:cxn>
                  <a:cxn ang="0">
                    <a:pos x="18" y="19"/>
                  </a:cxn>
                  <a:cxn ang="0">
                    <a:pos x="10" y="23"/>
                  </a:cxn>
                  <a:cxn ang="0">
                    <a:pos x="0" y="26"/>
                  </a:cxn>
                  <a:cxn ang="0">
                    <a:pos x="2" y="29"/>
                  </a:cxn>
                  <a:cxn ang="0">
                    <a:pos x="10" y="26"/>
                  </a:cxn>
                  <a:cxn ang="0">
                    <a:pos x="20" y="23"/>
                  </a:cxn>
                  <a:cxn ang="0">
                    <a:pos x="28" y="19"/>
                  </a:cxn>
                  <a:cxn ang="0">
                    <a:pos x="38" y="16"/>
                  </a:cxn>
                  <a:cxn ang="0">
                    <a:pos x="46" y="15"/>
                  </a:cxn>
                  <a:cxn ang="0">
                    <a:pos x="56" y="11"/>
                  </a:cxn>
                  <a:cxn ang="0">
                    <a:pos x="66" y="10"/>
                  </a:cxn>
                  <a:cxn ang="0">
                    <a:pos x="76" y="8"/>
                  </a:cxn>
                  <a:cxn ang="0">
                    <a:pos x="84" y="6"/>
                  </a:cxn>
                  <a:cxn ang="0">
                    <a:pos x="94" y="5"/>
                  </a:cxn>
                  <a:cxn ang="0">
                    <a:pos x="143" y="5"/>
                  </a:cxn>
                  <a:cxn ang="0">
                    <a:pos x="153" y="6"/>
                  </a:cxn>
                  <a:cxn ang="0">
                    <a:pos x="153" y="3"/>
                  </a:cxn>
                </a:cxnLst>
                <a:rect l="0" t="0" r="r" b="b"/>
                <a:pathLst>
                  <a:path w="153" h="29">
                    <a:moveTo>
                      <a:pt x="153" y="3"/>
                    </a:moveTo>
                    <a:lnTo>
                      <a:pt x="143" y="1"/>
                    </a:lnTo>
                    <a:lnTo>
                      <a:pt x="133" y="1"/>
                    </a:lnTo>
                    <a:lnTo>
                      <a:pt x="123" y="0"/>
                    </a:lnTo>
                    <a:lnTo>
                      <a:pt x="113" y="0"/>
                    </a:lnTo>
                    <a:lnTo>
                      <a:pt x="103" y="1"/>
                    </a:lnTo>
                    <a:lnTo>
                      <a:pt x="94" y="1"/>
                    </a:lnTo>
                    <a:lnTo>
                      <a:pt x="84" y="3"/>
                    </a:lnTo>
                    <a:lnTo>
                      <a:pt x="74" y="5"/>
                    </a:lnTo>
                    <a:lnTo>
                      <a:pt x="66" y="6"/>
                    </a:lnTo>
                    <a:lnTo>
                      <a:pt x="56" y="8"/>
                    </a:lnTo>
                    <a:lnTo>
                      <a:pt x="46" y="11"/>
                    </a:lnTo>
                    <a:lnTo>
                      <a:pt x="36" y="13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10" y="23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10" y="26"/>
                    </a:lnTo>
                    <a:lnTo>
                      <a:pt x="20" y="23"/>
                    </a:lnTo>
                    <a:lnTo>
                      <a:pt x="28" y="19"/>
                    </a:lnTo>
                    <a:lnTo>
                      <a:pt x="38" y="16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6" y="10"/>
                    </a:lnTo>
                    <a:lnTo>
                      <a:pt x="76" y="8"/>
                    </a:lnTo>
                    <a:lnTo>
                      <a:pt x="84" y="6"/>
                    </a:lnTo>
                    <a:lnTo>
                      <a:pt x="94" y="5"/>
                    </a:lnTo>
                    <a:lnTo>
                      <a:pt x="143" y="5"/>
                    </a:lnTo>
                    <a:lnTo>
                      <a:pt x="153" y="6"/>
                    </a:lnTo>
                    <a:lnTo>
                      <a:pt x="153" y="3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5" name="Freeform 879"/>
              <p:cNvSpPr>
                <a:spLocks noChangeAspect="1"/>
              </p:cNvSpPr>
              <p:nvPr/>
            </p:nvSpPr>
            <p:spPr bwMode="auto">
              <a:xfrm>
                <a:off x="4354" y="2373"/>
                <a:ext cx="52" cy="10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37" y="7"/>
                  </a:cxn>
                  <a:cxn ang="0">
                    <a:pos x="34" y="5"/>
                  </a:cxn>
                  <a:cxn ang="0">
                    <a:pos x="29" y="5"/>
                  </a:cxn>
                  <a:cxn ang="0">
                    <a:pos x="26" y="3"/>
                  </a:cxn>
                  <a:cxn ang="0">
                    <a:pos x="19" y="3"/>
                  </a:cxn>
                  <a:cxn ang="0">
                    <a:pos x="16" y="2"/>
                  </a:cxn>
                  <a:cxn ang="0">
                    <a:pos x="9" y="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9" y="3"/>
                  </a:cxn>
                  <a:cxn ang="0">
                    <a:pos x="13" y="5"/>
                  </a:cxn>
                  <a:cxn ang="0">
                    <a:pos x="16" y="5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4" y="8"/>
                  </a:cxn>
                  <a:cxn ang="0">
                    <a:pos x="31" y="8"/>
                  </a:cxn>
                  <a:cxn ang="0">
                    <a:pos x="34" y="10"/>
                  </a:cxn>
                  <a:cxn ang="0">
                    <a:pos x="50" y="10"/>
                  </a:cxn>
                  <a:cxn ang="0">
                    <a:pos x="52" y="7"/>
                  </a:cxn>
                  <a:cxn ang="0">
                    <a:pos x="52" y="5"/>
                  </a:cxn>
                  <a:cxn ang="0">
                    <a:pos x="50" y="7"/>
                  </a:cxn>
                  <a:cxn ang="0">
                    <a:pos x="52" y="7"/>
                  </a:cxn>
                </a:cxnLst>
                <a:rect l="0" t="0" r="r" b="b"/>
                <a:pathLst>
                  <a:path w="52" h="10">
                    <a:moveTo>
                      <a:pt x="52" y="7"/>
                    </a:moveTo>
                    <a:lnTo>
                      <a:pt x="37" y="7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19" y="3"/>
                    </a:lnTo>
                    <a:lnTo>
                      <a:pt x="16" y="2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9" y="3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4" y="8"/>
                    </a:lnTo>
                    <a:lnTo>
                      <a:pt x="31" y="8"/>
                    </a:lnTo>
                    <a:lnTo>
                      <a:pt x="34" y="10"/>
                    </a:lnTo>
                    <a:lnTo>
                      <a:pt x="50" y="10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6" name="Freeform 880"/>
              <p:cNvSpPr>
                <a:spLocks noChangeAspect="1"/>
              </p:cNvSpPr>
              <p:nvPr/>
            </p:nvSpPr>
            <p:spPr bwMode="auto">
              <a:xfrm>
                <a:off x="4404" y="2380"/>
                <a:ext cx="45" cy="14"/>
              </a:xfrm>
              <a:custGeom>
                <a:avLst/>
                <a:gdLst/>
                <a:ahLst/>
                <a:cxnLst>
                  <a:cxn ang="0">
                    <a:pos x="45" y="11"/>
                  </a:cxn>
                  <a:cxn ang="0">
                    <a:pos x="43" y="11"/>
                  </a:cxn>
                  <a:cxn ang="0">
                    <a:pos x="40" y="9"/>
                  </a:cxn>
                  <a:cxn ang="0">
                    <a:pos x="36" y="8"/>
                  </a:cxn>
                  <a:cxn ang="0">
                    <a:pos x="32" y="8"/>
                  </a:cxn>
                  <a:cxn ang="0">
                    <a:pos x="28" y="6"/>
                  </a:cxn>
                  <a:cxn ang="0">
                    <a:pos x="23" y="6"/>
                  </a:cxn>
                  <a:cxn ang="0">
                    <a:pos x="20" y="5"/>
                  </a:cxn>
                  <a:cxn ang="0">
                    <a:pos x="15" y="5"/>
                  </a:cxn>
                  <a:cxn ang="0">
                    <a:pos x="12" y="3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5" y="5"/>
                  </a:cxn>
                  <a:cxn ang="0">
                    <a:pos x="9" y="6"/>
                  </a:cxn>
                  <a:cxn ang="0">
                    <a:pos x="12" y="6"/>
                  </a:cxn>
                  <a:cxn ang="0">
                    <a:pos x="13" y="8"/>
                  </a:cxn>
                  <a:cxn ang="0">
                    <a:pos x="20" y="8"/>
                  </a:cxn>
                  <a:cxn ang="0">
                    <a:pos x="22" y="9"/>
                  </a:cxn>
                  <a:cxn ang="0">
                    <a:pos x="28" y="9"/>
                  </a:cxn>
                  <a:cxn ang="0">
                    <a:pos x="32" y="11"/>
                  </a:cxn>
                  <a:cxn ang="0">
                    <a:pos x="36" y="11"/>
                  </a:cxn>
                  <a:cxn ang="0">
                    <a:pos x="38" y="13"/>
                  </a:cxn>
                  <a:cxn ang="0">
                    <a:pos x="41" y="13"/>
                  </a:cxn>
                  <a:cxn ang="0">
                    <a:pos x="43" y="14"/>
                  </a:cxn>
                  <a:cxn ang="0">
                    <a:pos x="45" y="11"/>
                  </a:cxn>
                </a:cxnLst>
                <a:rect l="0" t="0" r="r" b="b"/>
                <a:pathLst>
                  <a:path w="45" h="14">
                    <a:moveTo>
                      <a:pt x="45" y="11"/>
                    </a:moveTo>
                    <a:lnTo>
                      <a:pt x="43" y="11"/>
                    </a:lnTo>
                    <a:lnTo>
                      <a:pt x="40" y="9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8" y="6"/>
                    </a:lnTo>
                    <a:lnTo>
                      <a:pt x="23" y="6"/>
                    </a:lnTo>
                    <a:lnTo>
                      <a:pt x="20" y="5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3" y="8"/>
                    </a:lnTo>
                    <a:lnTo>
                      <a:pt x="20" y="8"/>
                    </a:lnTo>
                    <a:lnTo>
                      <a:pt x="22" y="9"/>
                    </a:lnTo>
                    <a:lnTo>
                      <a:pt x="28" y="9"/>
                    </a:lnTo>
                    <a:lnTo>
                      <a:pt x="32" y="11"/>
                    </a:lnTo>
                    <a:lnTo>
                      <a:pt x="36" y="11"/>
                    </a:lnTo>
                    <a:lnTo>
                      <a:pt x="38" y="13"/>
                    </a:lnTo>
                    <a:lnTo>
                      <a:pt x="41" y="13"/>
                    </a:lnTo>
                    <a:lnTo>
                      <a:pt x="43" y="14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7" name="Freeform 881"/>
              <p:cNvSpPr>
                <a:spLocks noChangeAspect="1"/>
              </p:cNvSpPr>
              <p:nvPr/>
            </p:nvSpPr>
            <p:spPr bwMode="auto">
              <a:xfrm>
                <a:off x="4447" y="2391"/>
                <a:ext cx="98" cy="13"/>
              </a:xfrm>
              <a:custGeom>
                <a:avLst/>
                <a:gdLst/>
                <a:ahLst/>
                <a:cxnLst>
                  <a:cxn ang="0">
                    <a:pos x="98" y="8"/>
                  </a:cxn>
                  <a:cxn ang="0">
                    <a:pos x="74" y="8"/>
                  </a:cxn>
                  <a:cxn ang="0">
                    <a:pos x="67" y="10"/>
                  </a:cxn>
                  <a:cxn ang="0">
                    <a:pos x="29" y="10"/>
                  </a:cxn>
                  <a:cxn ang="0">
                    <a:pos x="23" y="8"/>
                  </a:cxn>
                  <a:cxn ang="0">
                    <a:pos x="18" y="7"/>
                  </a:cxn>
                  <a:cxn ang="0">
                    <a:pos x="11" y="5"/>
                  </a:cxn>
                  <a:cxn ang="0">
                    <a:pos x="7" y="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5" y="7"/>
                  </a:cxn>
                  <a:cxn ang="0">
                    <a:pos x="11" y="8"/>
                  </a:cxn>
                  <a:cxn ang="0">
                    <a:pos x="16" y="10"/>
                  </a:cxn>
                  <a:cxn ang="0">
                    <a:pos x="23" y="12"/>
                  </a:cxn>
                  <a:cxn ang="0">
                    <a:pos x="36" y="12"/>
                  </a:cxn>
                  <a:cxn ang="0">
                    <a:pos x="41" y="13"/>
                  </a:cxn>
                  <a:cxn ang="0">
                    <a:pos x="54" y="13"/>
                  </a:cxn>
                  <a:cxn ang="0">
                    <a:pos x="61" y="12"/>
                  </a:cxn>
                  <a:cxn ang="0">
                    <a:pos x="98" y="12"/>
                  </a:cxn>
                  <a:cxn ang="0">
                    <a:pos x="98" y="8"/>
                  </a:cxn>
                </a:cxnLst>
                <a:rect l="0" t="0" r="r" b="b"/>
                <a:pathLst>
                  <a:path w="98" h="13">
                    <a:moveTo>
                      <a:pt x="98" y="8"/>
                    </a:moveTo>
                    <a:lnTo>
                      <a:pt x="74" y="8"/>
                    </a:lnTo>
                    <a:lnTo>
                      <a:pt x="67" y="10"/>
                    </a:lnTo>
                    <a:lnTo>
                      <a:pt x="29" y="10"/>
                    </a:lnTo>
                    <a:lnTo>
                      <a:pt x="23" y="8"/>
                    </a:lnTo>
                    <a:lnTo>
                      <a:pt x="18" y="7"/>
                    </a:lnTo>
                    <a:lnTo>
                      <a:pt x="11" y="5"/>
                    </a:lnTo>
                    <a:lnTo>
                      <a:pt x="7" y="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" y="7"/>
                    </a:lnTo>
                    <a:lnTo>
                      <a:pt x="11" y="8"/>
                    </a:lnTo>
                    <a:lnTo>
                      <a:pt x="16" y="10"/>
                    </a:lnTo>
                    <a:lnTo>
                      <a:pt x="23" y="12"/>
                    </a:lnTo>
                    <a:lnTo>
                      <a:pt x="36" y="12"/>
                    </a:lnTo>
                    <a:lnTo>
                      <a:pt x="41" y="13"/>
                    </a:lnTo>
                    <a:lnTo>
                      <a:pt x="54" y="13"/>
                    </a:lnTo>
                    <a:lnTo>
                      <a:pt x="61" y="12"/>
                    </a:lnTo>
                    <a:lnTo>
                      <a:pt x="98" y="12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8" name="Freeform 882"/>
              <p:cNvSpPr>
                <a:spLocks noChangeAspect="1"/>
              </p:cNvSpPr>
              <p:nvPr/>
            </p:nvSpPr>
            <p:spPr bwMode="auto">
              <a:xfrm>
                <a:off x="4545" y="2396"/>
                <a:ext cx="99" cy="7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48" y="0"/>
                  </a:cxn>
                  <a:cxn ang="0">
                    <a:pos x="43" y="2"/>
                  </a:cxn>
                  <a:cxn ang="0">
                    <a:pos x="12" y="2"/>
                  </a:cxn>
                  <a:cxn ang="0">
                    <a:pos x="5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5" y="5"/>
                  </a:cxn>
                  <a:cxn ang="0">
                    <a:pos x="67" y="5"/>
                  </a:cxn>
                  <a:cxn ang="0">
                    <a:pos x="74" y="3"/>
                  </a:cxn>
                  <a:cxn ang="0">
                    <a:pos x="99" y="3"/>
                  </a:cxn>
                  <a:cxn ang="0">
                    <a:pos x="97" y="3"/>
                  </a:cxn>
                  <a:cxn ang="0">
                    <a:pos x="99" y="3"/>
                  </a:cxn>
                  <a:cxn ang="0">
                    <a:pos x="97" y="0"/>
                  </a:cxn>
                </a:cxnLst>
                <a:rect l="0" t="0" r="r" b="b"/>
                <a:pathLst>
                  <a:path w="99" h="7">
                    <a:moveTo>
                      <a:pt x="97" y="0"/>
                    </a:moveTo>
                    <a:lnTo>
                      <a:pt x="48" y="0"/>
                    </a:lnTo>
                    <a:lnTo>
                      <a:pt x="43" y="2"/>
                    </a:lnTo>
                    <a:lnTo>
                      <a:pt x="12" y="2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5" y="5"/>
                    </a:lnTo>
                    <a:lnTo>
                      <a:pt x="67" y="5"/>
                    </a:lnTo>
                    <a:lnTo>
                      <a:pt x="74" y="3"/>
                    </a:lnTo>
                    <a:lnTo>
                      <a:pt x="99" y="3"/>
                    </a:lnTo>
                    <a:lnTo>
                      <a:pt x="97" y="3"/>
                    </a:lnTo>
                    <a:lnTo>
                      <a:pt x="99" y="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9" name="Freeform 883"/>
              <p:cNvSpPr>
                <a:spLocks noChangeAspect="1"/>
              </p:cNvSpPr>
              <p:nvPr/>
            </p:nvSpPr>
            <p:spPr bwMode="auto">
              <a:xfrm>
                <a:off x="4642" y="2393"/>
                <a:ext cx="61" cy="6"/>
              </a:xfrm>
              <a:custGeom>
                <a:avLst/>
                <a:gdLst/>
                <a:ahLst/>
                <a:cxnLst>
                  <a:cxn ang="0">
                    <a:pos x="61" y="1"/>
                  </a:cxn>
                  <a:cxn ang="0">
                    <a:pos x="57" y="0"/>
                  </a:cxn>
                  <a:cxn ang="0">
                    <a:pos x="8" y="0"/>
                  </a:cxn>
                  <a:cxn ang="0">
                    <a:pos x="3" y="1"/>
                  </a:cxn>
                  <a:cxn ang="0">
                    <a:pos x="0" y="3"/>
                  </a:cxn>
                  <a:cxn ang="0">
                    <a:pos x="2" y="6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1" y="3"/>
                  </a:cxn>
                  <a:cxn ang="0">
                    <a:pos x="46" y="3"/>
                  </a:cxn>
                  <a:cxn ang="0">
                    <a:pos x="49" y="5"/>
                  </a:cxn>
                  <a:cxn ang="0">
                    <a:pos x="61" y="5"/>
                  </a:cxn>
                  <a:cxn ang="0">
                    <a:pos x="61" y="1"/>
                  </a:cxn>
                </a:cxnLst>
                <a:rect l="0" t="0" r="r" b="b"/>
                <a:pathLst>
                  <a:path w="61" h="6">
                    <a:moveTo>
                      <a:pt x="61" y="1"/>
                    </a:moveTo>
                    <a:lnTo>
                      <a:pt x="57" y="0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46" y="3"/>
                    </a:lnTo>
                    <a:lnTo>
                      <a:pt x="49" y="5"/>
                    </a:lnTo>
                    <a:lnTo>
                      <a:pt x="61" y="5"/>
                    </a:ln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0" name="Freeform 884"/>
              <p:cNvSpPr>
                <a:spLocks noChangeAspect="1"/>
              </p:cNvSpPr>
              <p:nvPr/>
            </p:nvSpPr>
            <p:spPr bwMode="auto">
              <a:xfrm>
                <a:off x="4703" y="2381"/>
                <a:ext cx="403" cy="17"/>
              </a:xfrm>
              <a:custGeom>
                <a:avLst/>
                <a:gdLst/>
                <a:ahLst/>
                <a:cxnLst>
                  <a:cxn ang="0">
                    <a:pos x="403" y="0"/>
                  </a:cxn>
                  <a:cxn ang="0">
                    <a:pos x="378" y="0"/>
                  </a:cxn>
                  <a:cxn ang="0">
                    <a:pos x="365" y="2"/>
                  </a:cxn>
                  <a:cxn ang="0">
                    <a:pos x="327" y="2"/>
                  </a:cxn>
                  <a:cxn ang="0">
                    <a:pos x="314" y="4"/>
                  </a:cxn>
                  <a:cxn ang="0">
                    <a:pos x="290" y="4"/>
                  </a:cxn>
                  <a:cxn ang="0">
                    <a:pos x="276" y="5"/>
                  </a:cxn>
                  <a:cxn ang="0">
                    <a:pos x="265" y="5"/>
                  </a:cxn>
                  <a:cxn ang="0">
                    <a:pos x="252" y="7"/>
                  </a:cxn>
                  <a:cxn ang="0">
                    <a:pos x="226" y="7"/>
                  </a:cxn>
                  <a:cxn ang="0">
                    <a:pos x="214" y="8"/>
                  </a:cxn>
                  <a:cxn ang="0">
                    <a:pos x="201" y="8"/>
                  </a:cxn>
                  <a:cxn ang="0">
                    <a:pos x="188" y="10"/>
                  </a:cxn>
                  <a:cxn ang="0">
                    <a:pos x="176" y="10"/>
                  </a:cxn>
                  <a:cxn ang="0">
                    <a:pos x="163" y="12"/>
                  </a:cxn>
                  <a:cxn ang="0">
                    <a:pos x="99" y="12"/>
                  </a:cxn>
                  <a:cxn ang="0">
                    <a:pos x="88" y="13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113" y="17"/>
                  </a:cxn>
                  <a:cxn ang="0">
                    <a:pos x="126" y="15"/>
                  </a:cxn>
                  <a:cxn ang="0">
                    <a:pos x="150" y="15"/>
                  </a:cxn>
                  <a:cxn ang="0">
                    <a:pos x="163" y="13"/>
                  </a:cxn>
                  <a:cxn ang="0">
                    <a:pos x="176" y="13"/>
                  </a:cxn>
                  <a:cxn ang="0">
                    <a:pos x="188" y="12"/>
                  </a:cxn>
                  <a:cxn ang="0">
                    <a:pos x="214" y="12"/>
                  </a:cxn>
                  <a:cxn ang="0">
                    <a:pos x="226" y="10"/>
                  </a:cxn>
                  <a:cxn ang="0">
                    <a:pos x="252" y="10"/>
                  </a:cxn>
                  <a:cxn ang="0">
                    <a:pos x="265" y="8"/>
                  </a:cxn>
                  <a:cxn ang="0">
                    <a:pos x="276" y="8"/>
                  </a:cxn>
                  <a:cxn ang="0">
                    <a:pos x="290" y="7"/>
                  </a:cxn>
                  <a:cxn ang="0">
                    <a:pos x="314" y="7"/>
                  </a:cxn>
                  <a:cxn ang="0">
                    <a:pos x="327" y="5"/>
                  </a:cxn>
                  <a:cxn ang="0">
                    <a:pos x="352" y="5"/>
                  </a:cxn>
                  <a:cxn ang="0">
                    <a:pos x="365" y="4"/>
                  </a:cxn>
                  <a:cxn ang="0">
                    <a:pos x="403" y="4"/>
                  </a:cxn>
                  <a:cxn ang="0">
                    <a:pos x="403" y="0"/>
                  </a:cxn>
                </a:cxnLst>
                <a:rect l="0" t="0" r="r" b="b"/>
                <a:pathLst>
                  <a:path w="403" h="17">
                    <a:moveTo>
                      <a:pt x="403" y="0"/>
                    </a:moveTo>
                    <a:lnTo>
                      <a:pt x="378" y="0"/>
                    </a:lnTo>
                    <a:lnTo>
                      <a:pt x="365" y="2"/>
                    </a:lnTo>
                    <a:lnTo>
                      <a:pt x="327" y="2"/>
                    </a:lnTo>
                    <a:lnTo>
                      <a:pt x="314" y="4"/>
                    </a:lnTo>
                    <a:lnTo>
                      <a:pt x="290" y="4"/>
                    </a:lnTo>
                    <a:lnTo>
                      <a:pt x="276" y="5"/>
                    </a:lnTo>
                    <a:lnTo>
                      <a:pt x="265" y="5"/>
                    </a:lnTo>
                    <a:lnTo>
                      <a:pt x="252" y="7"/>
                    </a:lnTo>
                    <a:lnTo>
                      <a:pt x="226" y="7"/>
                    </a:lnTo>
                    <a:lnTo>
                      <a:pt x="214" y="8"/>
                    </a:lnTo>
                    <a:lnTo>
                      <a:pt x="201" y="8"/>
                    </a:lnTo>
                    <a:lnTo>
                      <a:pt x="188" y="10"/>
                    </a:lnTo>
                    <a:lnTo>
                      <a:pt x="176" y="10"/>
                    </a:lnTo>
                    <a:lnTo>
                      <a:pt x="163" y="12"/>
                    </a:lnTo>
                    <a:lnTo>
                      <a:pt x="99" y="12"/>
                    </a:lnTo>
                    <a:lnTo>
                      <a:pt x="88" y="13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13" y="17"/>
                    </a:lnTo>
                    <a:lnTo>
                      <a:pt x="126" y="15"/>
                    </a:lnTo>
                    <a:lnTo>
                      <a:pt x="150" y="15"/>
                    </a:lnTo>
                    <a:lnTo>
                      <a:pt x="163" y="13"/>
                    </a:lnTo>
                    <a:lnTo>
                      <a:pt x="176" y="13"/>
                    </a:lnTo>
                    <a:lnTo>
                      <a:pt x="188" y="12"/>
                    </a:lnTo>
                    <a:lnTo>
                      <a:pt x="214" y="12"/>
                    </a:lnTo>
                    <a:lnTo>
                      <a:pt x="226" y="10"/>
                    </a:lnTo>
                    <a:lnTo>
                      <a:pt x="252" y="10"/>
                    </a:lnTo>
                    <a:lnTo>
                      <a:pt x="265" y="8"/>
                    </a:lnTo>
                    <a:lnTo>
                      <a:pt x="276" y="8"/>
                    </a:lnTo>
                    <a:lnTo>
                      <a:pt x="290" y="7"/>
                    </a:lnTo>
                    <a:lnTo>
                      <a:pt x="314" y="7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65" y="4"/>
                    </a:lnTo>
                    <a:lnTo>
                      <a:pt x="403" y="4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1" name="Freeform 885"/>
              <p:cNvSpPr>
                <a:spLocks noChangeAspect="1"/>
              </p:cNvSpPr>
              <p:nvPr/>
            </p:nvSpPr>
            <p:spPr bwMode="auto">
              <a:xfrm>
                <a:off x="5106" y="2375"/>
                <a:ext cx="62" cy="1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9" y="1"/>
                  </a:cxn>
                  <a:cxn ang="0">
                    <a:pos x="50" y="1"/>
                  </a:cxn>
                  <a:cxn ang="0">
                    <a:pos x="45" y="3"/>
                  </a:cxn>
                  <a:cxn ang="0">
                    <a:pos x="36" y="3"/>
                  </a:cxn>
                  <a:cxn ang="0">
                    <a:pos x="31" y="5"/>
                  </a:cxn>
                  <a:cxn ang="0">
                    <a:pos x="19" y="5"/>
                  </a:cxn>
                  <a:cxn ang="0">
                    <a:pos x="16" y="6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8" y="10"/>
                  </a:cxn>
                  <a:cxn ang="0">
                    <a:pos x="11" y="8"/>
                  </a:cxn>
                  <a:cxn ang="0">
                    <a:pos x="31" y="8"/>
                  </a:cxn>
                  <a:cxn ang="0">
                    <a:pos x="36" y="6"/>
                  </a:cxn>
                  <a:cxn ang="0">
                    <a:pos x="45" y="6"/>
                  </a:cxn>
                  <a:cxn ang="0">
                    <a:pos x="50" y="5"/>
                  </a:cxn>
                  <a:cxn ang="0">
                    <a:pos x="59" y="5"/>
                  </a:cxn>
                  <a:cxn ang="0">
                    <a:pos x="62" y="3"/>
                  </a:cxn>
                  <a:cxn ang="0">
                    <a:pos x="62" y="0"/>
                  </a:cxn>
                </a:cxnLst>
                <a:rect l="0" t="0" r="r" b="b"/>
                <a:pathLst>
                  <a:path w="62" h="10">
                    <a:moveTo>
                      <a:pt x="62" y="0"/>
                    </a:moveTo>
                    <a:lnTo>
                      <a:pt x="59" y="1"/>
                    </a:lnTo>
                    <a:lnTo>
                      <a:pt x="50" y="1"/>
                    </a:lnTo>
                    <a:lnTo>
                      <a:pt x="45" y="3"/>
                    </a:lnTo>
                    <a:lnTo>
                      <a:pt x="36" y="3"/>
                    </a:lnTo>
                    <a:lnTo>
                      <a:pt x="31" y="5"/>
                    </a:lnTo>
                    <a:lnTo>
                      <a:pt x="19" y="5"/>
                    </a:lnTo>
                    <a:lnTo>
                      <a:pt x="16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8" y="10"/>
                    </a:lnTo>
                    <a:lnTo>
                      <a:pt x="11" y="8"/>
                    </a:lnTo>
                    <a:lnTo>
                      <a:pt x="31" y="8"/>
                    </a:lnTo>
                    <a:lnTo>
                      <a:pt x="36" y="6"/>
                    </a:lnTo>
                    <a:lnTo>
                      <a:pt x="45" y="6"/>
                    </a:lnTo>
                    <a:lnTo>
                      <a:pt x="50" y="5"/>
                    </a:lnTo>
                    <a:lnTo>
                      <a:pt x="59" y="5"/>
                    </a:lnTo>
                    <a:lnTo>
                      <a:pt x="62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2" name="Freeform 886"/>
              <p:cNvSpPr>
                <a:spLocks noChangeAspect="1"/>
              </p:cNvSpPr>
              <p:nvPr/>
            </p:nvSpPr>
            <p:spPr bwMode="auto">
              <a:xfrm>
                <a:off x="5168" y="2365"/>
                <a:ext cx="41" cy="13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2"/>
                  </a:cxn>
                  <a:cxn ang="0">
                    <a:pos x="31" y="8"/>
                  </a:cxn>
                  <a:cxn ang="0">
                    <a:pos x="26" y="10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28" y="13"/>
                  </a:cxn>
                  <a:cxn ang="0">
                    <a:pos x="33" y="11"/>
                  </a:cxn>
                  <a:cxn ang="0">
                    <a:pos x="38" y="8"/>
                  </a:cxn>
                  <a:cxn ang="0">
                    <a:pos x="41" y="3"/>
                  </a:cxn>
                  <a:cxn ang="0">
                    <a:pos x="39" y="3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0"/>
                  </a:cxn>
                </a:cxnLst>
                <a:rect l="0" t="0" r="r" b="b"/>
                <a:pathLst>
                  <a:path w="41" h="13">
                    <a:moveTo>
                      <a:pt x="38" y="0"/>
                    </a:moveTo>
                    <a:lnTo>
                      <a:pt x="38" y="2"/>
                    </a:lnTo>
                    <a:lnTo>
                      <a:pt x="31" y="8"/>
                    </a:lnTo>
                    <a:lnTo>
                      <a:pt x="26" y="10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8" y="13"/>
                    </a:lnTo>
                    <a:lnTo>
                      <a:pt x="33" y="11"/>
                    </a:lnTo>
                    <a:lnTo>
                      <a:pt x="38" y="8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3" name="Freeform 887"/>
              <p:cNvSpPr>
                <a:spLocks noChangeAspect="1"/>
              </p:cNvSpPr>
              <p:nvPr/>
            </p:nvSpPr>
            <p:spPr bwMode="auto">
              <a:xfrm>
                <a:off x="5206" y="2198"/>
                <a:ext cx="209" cy="170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94" y="11"/>
                  </a:cxn>
                  <a:cxn ang="0">
                    <a:pos x="181" y="21"/>
                  </a:cxn>
                  <a:cxn ang="0">
                    <a:pos x="168" y="31"/>
                  </a:cxn>
                  <a:cxn ang="0">
                    <a:pos x="155" y="42"/>
                  </a:cxn>
                  <a:cxn ang="0">
                    <a:pos x="144" y="54"/>
                  </a:cxn>
                  <a:cxn ang="0">
                    <a:pos x="131" y="65"/>
                  </a:cxn>
                  <a:cxn ang="0">
                    <a:pos x="113" y="82"/>
                  </a:cxn>
                  <a:cxn ang="0">
                    <a:pos x="99" y="93"/>
                  </a:cxn>
                  <a:cxn ang="0">
                    <a:pos x="86" y="103"/>
                  </a:cxn>
                  <a:cxn ang="0">
                    <a:pos x="73" y="114"/>
                  </a:cxn>
                  <a:cxn ang="0">
                    <a:pos x="62" y="124"/>
                  </a:cxn>
                  <a:cxn ang="0">
                    <a:pos x="47" y="136"/>
                  </a:cxn>
                  <a:cxn ang="0">
                    <a:pos x="36" y="146"/>
                  </a:cxn>
                  <a:cxn ang="0">
                    <a:pos x="21" y="154"/>
                  </a:cxn>
                  <a:cxn ang="0">
                    <a:pos x="8" y="164"/>
                  </a:cxn>
                  <a:cxn ang="0">
                    <a:pos x="1" y="170"/>
                  </a:cxn>
                  <a:cxn ang="0">
                    <a:pos x="16" y="162"/>
                  </a:cxn>
                  <a:cxn ang="0">
                    <a:pos x="29" y="152"/>
                  </a:cxn>
                  <a:cxn ang="0">
                    <a:pos x="44" y="142"/>
                  </a:cxn>
                  <a:cxn ang="0">
                    <a:pos x="57" y="132"/>
                  </a:cxn>
                  <a:cxn ang="0">
                    <a:pos x="70" y="123"/>
                  </a:cxn>
                  <a:cxn ang="0">
                    <a:pos x="83" y="111"/>
                  </a:cxn>
                  <a:cxn ang="0">
                    <a:pos x="101" y="95"/>
                  </a:cxn>
                  <a:cxn ang="0">
                    <a:pos x="114" y="85"/>
                  </a:cxn>
                  <a:cxn ang="0">
                    <a:pos x="134" y="67"/>
                  </a:cxn>
                  <a:cxn ang="0">
                    <a:pos x="145" y="57"/>
                  </a:cxn>
                  <a:cxn ang="0">
                    <a:pos x="158" y="46"/>
                  </a:cxn>
                  <a:cxn ang="0">
                    <a:pos x="172" y="34"/>
                  </a:cxn>
                  <a:cxn ang="0">
                    <a:pos x="190" y="18"/>
                  </a:cxn>
                  <a:cxn ang="0">
                    <a:pos x="203" y="8"/>
                  </a:cxn>
                  <a:cxn ang="0">
                    <a:pos x="208" y="1"/>
                  </a:cxn>
                </a:cxnLst>
                <a:rect l="0" t="0" r="r" b="b"/>
                <a:pathLst>
                  <a:path w="209" h="170">
                    <a:moveTo>
                      <a:pt x="208" y="1"/>
                    </a:moveTo>
                    <a:lnTo>
                      <a:pt x="208" y="0"/>
                    </a:lnTo>
                    <a:lnTo>
                      <a:pt x="201" y="5"/>
                    </a:lnTo>
                    <a:lnTo>
                      <a:pt x="194" y="11"/>
                    </a:lnTo>
                    <a:lnTo>
                      <a:pt x="188" y="16"/>
                    </a:lnTo>
                    <a:lnTo>
                      <a:pt x="181" y="21"/>
                    </a:lnTo>
                    <a:lnTo>
                      <a:pt x="175" y="26"/>
                    </a:lnTo>
                    <a:lnTo>
                      <a:pt x="168" y="31"/>
                    </a:lnTo>
                    <a:lnTo>
                      <a:pt x="162" y="37"/>
                    </a:lnTo>
                    <a:lnTo>
                      <a:pt x="155" y="42"/>
                    </a:lnTo>
                    <a:lnTo>
                      <a:pt x="150" y="49"/>
                    </a:lnTo>
                    <a:lnTo>
                      <a:pt x="144" y="54"/>
                    </a:lnTo>
                    <a:lnTo>
                      <a:pt x="137" y="59"/>
                    </a:lnTo>
                    <a:lnTo>
                      <a:pt x="131" y="65"/>
                    </a:lnTo>
                    <a:lnTo>
                      <a:pt x="124" y="70"/>
                    </a:lnTo>
                    <a:lnTo>
                      <a:pt x="113" y="82"/>
                    </a:lnTo>
                    <a:lnTo>
                      <a:pt x="106" y="87"/>
                    </a:lnTo>
                    <a:lnTo>
                      <a:pt x="99" y="93"/>
                    </a:lnTo>
                    <a:lnTo>
                      <a:pt x="93" y="98"/>
                    </a:lnTo>
                    <a:lnTo>
                      <a:pt x="86" y="103"/>
                    </a:lnTo>
                    <a:lnTo>
                      <a:pt x="80" y="110"/>
                    </a:lnTo>
                    <a:lnTo>
                      <a:pt x="73" y="114"/>
                    </a:lnTo>
                    <a:lnTo>
                      <a:pt x="68" y="119"/>
                    </a:lnTo>
                    <a:lnTo>
                      <a:pt x="62" y="124"/>
                    </a:lnTo>
                    <a:lnTo>
                      <a:pt x="54" y="131"/>
                    </a:lnTo>
                    <a:lnTo>
                      <a:pt x="47" y="136"/>
                    </a:lnTo>
                    <a:lnTo>
                      <a:pt x="42" y="139"/>
                    </a:lnTo>
                    <a:lnTo>
                      <a:pt x="36" y="146"/>
                    </a:lnTo>
                    <a:lnTo>
                      <a:pt x="27" y="149"/>
                    </a:lnTo>
                    <a:lnTo>
                      <a:pt x="21" y="154"/>
                    </a:lnTo>
                    <a:lnTo>
                      <a:pt x="14" y="159"/>
                    </a:lnTo>
                    <a:lnTo>
                      <a:pt x="8" y="164"/>
                    </a:lnTo>
                    <a:lnTo>
                      <a:pt x="0" y="167"/>
                    </a:lnTo>
                    <a:lnTo>
                      <a:pt x="1" y="170"/>
                    </a:lnTo>
                    <a:lnTo>
                      <a:pt x="9" y="167"/>
                    </a:lnTo>
                    <a:lnTo>
                      <a:pt x="16" y="162"/>
                    </a:lnTo>
                    <a:lnTo>
                      <a:pt x="22" y="157"/>
                    </a:lnTo>
                    <a:lnTo>
                      <a:pt x="29" y="152"/>
                    </a:lnTo>
                    <a:lnTo>
                      <a:pt x="37" y="147"/>
                    </a:lnTo>
                    <a:lnTo>
                      <a:pt x="44" y="142"/>
                    </a:lnTo>
                    <a:lnTo>
                      <a:pt x="50" y="137"/>
                    </a:lnTo>
                    <a:lnTo>
                      <a:pt x="57" y="132"/>
                    </a:lnTo>
                    <a:lnTo>
                      <a:pt x="63" y="128"/>
                    </a:lnTo>
                    <a:lnTo>
                      <a:pt x="70" y="123"/>
                    </a:lnTo>
                    <a:lnTo>
                      <a:pt x="77" y="118"/>
                    </a:lnTo>
                    <a:lnTo>
                      <a:pt x="83" y="111"/>
                    </a:lnTo>
                    <a:lnTo>
                      <a:pt x="90" y="106"/>
                    </a:lnTo>
                    <a:lnTo>
                      <a:pt x="101" y="95"/>
                    </a:lnTo>
                    <a:lnTo>
                      <a:pt x="108" y="90"/>
                    </a:lnTo>
                    <a:lnTo>
                      <a:pt x="114" y="85"/>
                    </a:lnTo>
                    <a:lnTo>
                      <a:pt x="126" y="73"/>
                    </a:lnTo>
                    <a:lnTo>
                      <a:pt x="134" y="67"/>
                    </a:lnTo>
                    <a:lnTo>
                      <a:pt x="139" y="62"/>
                    </a:lnTo>
                    <a:lnTo>
                      <a:pt x="145" y="57"/>
                    </a:lnTo>
                    <a:lnTo>
                      <a:pt x="152" y="51"/>
                    </a:lnTo>
                    <a:lnTo>
                      <a:pt x="158" y="46"/>
                    </a:lnTo>
                    <a:lnTo>
                      <a:pt x="163" y="39"/>
                    </a:lnTo>
                    <a:lnTo>
                      <a:pt x="172" y="34"/>
                    </a:lnTo>
                    <a:lnTo>
                      <a:pt x="183" y="23"/>
                    </a:lnTo>
                    <a:lnTo>
                      <a:pt x="190" y="18"/>
                    </a:lnTo>
                    <a:lnTo>
                      <a:pt x="196" y="13"/>
                    </a:lnTo>
                    <a:lnTo>
                      <a:pt x="203" y="8"/>
                    </a:lnTo>
                    <a:lnTo>
                      <a:pt x="209" y="3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4" name="Freeform 888"/>
              <p:cNvSpPr>
                <a:spLocks noChangeAspect="1"/>
              </p:cNvSpPr>
              <p:nvPr/>
            </p:nvSpPr>
            <p:spPr bwMode="auto">
              <a:xfrm>
                <a:off x="5414" y="2198"/>
                <a:ext cx="3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5" name="Freeform 889"/>
              <p:cNvSpPr>
                <a:spLocks noChangeAspect="1"/>
              </p:cNvSpPr>
              <p:nvPr/>
            </p:nvSpPr>
            <p:spPr bwMode="auto">
              <a:xfrm>
                <a:off x="5414" y="2170"/>
                <a:ext cx="91" cy="29"/>
              </a:xfrm>
              <a:custGeom>
                <a:avLst/>
                <a:gdLst/>
                <a:ahLst/>
                <a:cxnLst>
                  <a:cxn ang="0">
                    <a:pos x="91" y="1"/>
                  </a:cxn>
                  <a:cxn ang="0">
                    <a:pos x="90" y="0"/>
                  </a:cxn>
                  <a:cxn ang="0">
                    <a:pos x="52" y="0"/>
                  </a:cxn>
                  <a:cxn ang="0">
                    <a:pos x="47" y="1"/>
                  </a:cxn>
                  <a:cxn ang="0">
                    <a:pos x="41" y="1"/>
                  </a:cxn>
                  <a:cxn ang="0">
                    <a:pos x="36" y="3"/>
                  </a:cxn>
                  <a:cxn ang="0">
                    <a:pos x="29" y="5"/>
                  </a:cxn>
                  <a:cxn ang="0">
                    <a:pos x="24" y="8"/>
                  </a:cxn>
                  <a:cxn ang="0">
                    <a:pos x="18" y="11"/>
                  </a:cxn>
                  <a:cxn ang="0">
                    <a:pos x="13" y="15"/>
                  </a:cxn>
                  <a:cxn ang="0">
                    <a:pos x="0" y="28"/>
                  </a:cxn>
                  <a:cxn ang="0">
                    <a:pos x="3" y="29"/>
                  </a:cxn>
                  <a:cxn ang="0">
                    <a:pos x="19" y="13"/>
                  </a:cxn>
                  <a:cxn ang="0">
                    <a:pos x="26" y="11"/>
                  </a:cxn>
                  <a:cxn ang="0">
                    <a:pos x="31" y="8"/>
                  </a:cxn>
                  <a:cxn ang="0">
                    <a:pos x="36" y="6"/>
                  </a:cxn>
                  <a:cxn ang="0">
                    <a:pos x="41" y="5"/>
                  </a:cxn>
                  <a:cxn ang="0">
                    <a:pos x="47" y="5"/>
                  </a:cxn>
                  <a:cxn ang="0">
                    <a:pos x="52" y="3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91" y="1"/>
                  </a:cxn>
                  <a:cxn ang="0">
                    <a:pos x="91" y="0"/>
                  </a:cxn>
                  <a:cxn ang="0">
                    <a:pos x="90" y="0"/>
                  </a:cxn>
                  <a:cxn ang="0">
                    <a:pos x="91" y="1"/>
                  </a:cxn>
                </a:cxnLst>
                <a:rect l="0" t="0" r="r" b="b"/>
                <a:pathLst>
                  <a:path w="91" h="29">
                    <a:moveTo>
                      <a:pt x="91" y="1"/>
                    </a:moveTo>
                    <a:lnTo>
                      <a:pt x="90" y="0"/>
                    </a:lnTo>
                    <a:lnTo>
                      <a:pt x="52" y="0"/>
                    </a:lnTo>
                    <a:lnTo>
                      <a:pt x="47" y="1"/>
                    </a:lnTo>
                    <a:lnTo>
                      <a:pt x="41" y="1"/>
                    </a:lnTo>
                    <a:lnTo>
                      <a:pt x="36" y="3"/>
                    </a:lnTo>
                    <a:lnTo>
                      <a:pt x="29" y="5"/>
                    </a:lnTo>
                    <a:lnTo>
                      <a:pt x="24" y="8"/>
                    </a:lnTo>
                    <a:lnTo>
                      <a:pt x="18" y="11"/>
                    </a:lnTo>
                    <a:lnTo>
                      <a:pt x="13" y="15"/>
                    </a:lnTo>
                    <a:lnTo>
                      <a:pt x="0" y="28"/>
                    </a:lnTo>
                    <a:lnTo>
                      <a:pt x="3" y="29"/>
                    </a:lnTo>
                    <a:lnTo>
                      <a:pt x="19" y="13"/>
                    </a:lnTo>
                    <a:lnTo>
                      <a:pt x="26" y="11"/>
                    </a:lnTo>
                    <a:lnTo>
                      <a:pt x="31" y="8"/>
                    </a:lnTo>
                    <a:lnTo>
                      <a:pt x="36" y="6"/>
                    </a:lnTo>
                    <a:lnTo>
                      <a:pt x="41" y="5"/>
                    </a:lnTo>
                    <a:lnTo>
                      <a:pt x="47" y="5"/>
                    </a:lnTo>
                    <a:lnTo>
                      <a:pt x="52" y="3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91" y="1"/>
                    </a:lnTo>
                    <a:lnTo>
                      <a:pt x="91" y="0"/>
                    </a:lnTo>
                    <a:lnTo>
                      <a:pt x="90" y="0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6" name="Freeform 890"/>
              <p:cNvSpPr>
                <a:spLocks noChangeAspect="1"/>
              </p:cNvSpPr>
              <p:nvPr/>
            </p:nvSpPr>
            <p:spPr bwMode="auto">
              <a:xfrm>
                <a:off x="5414" y="2299"/>
                <a:ext cx="14" cy="5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9" y="2"/>
                  </a:cxn>
                  <a:cxn ang="0">
                    <a:pos x="11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5">
                    <a:moveTo>
                      <a:pt x="14" y="5"/>
                    </a:moveTo>
                    <a:lnTo>
                      <a:pt x="1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7" name="Freeform 891"/>
              <p:cNvSpPr>
                <a:spLocks noChangeAspect="1"/>
              </p:cNvSpPr>
              <p:nvPr/>
            </p:nvSpPr>
            <p:spPr bwMode="auto">
              <a:xfrm>
                <a:off x="5410" y="2301"/>
                <a:ext cx="18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5"/>
                  </a:cxn>
                  <a:cxn ang="0">
                    <a:pos x="17" y="5"/>
                  </a:cxn>
                  <a:cxn ang="0">
                    <a:pos x="18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0" y="2"/>
                  </a:cxn>
                </a:cxnLst>
                <a:rect l="0" t="0" r="r" b="b"/>
                <a:pathLst>
                  <a:path w="18" h="5">
                    <a:moveTo>
                      <a:pt x="0" y="2"/>
                    </a:moveTo>
                    <a:lnTo>
                      <a:pt x="2" y="3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17" y="5"/>
                    </a:lnTo>
                    <a:lnTo>
                      <a:pt x="18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8" name="Freeform 892"/>
              <p:cNvSpPr>
                <a:spLocks noChangeAspect="1"/>
              </p:cNvSpPr>
              <p:nvPr/>
            </p:nvSpPr>
            <p:spPr bwMode="auto">
              <a:xfrm>
                <a:off x="5410" y="2296"/>
                <a:ext cx="4" cy="7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4" y="3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7">
                    <a:moveTo>
                      <a:pt x="4" y="2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9" name="Freeform 893"/>
              <p:cNvSpPr>
                <a:spLocks noChangeAspect="1"/>
              </p:cNvSpPr>
              <p:nvPr/>
            </p:nvSpPr>
            <p:spPr bwMode="auto">
              <a:xfrm>
                <a:off x="5412" y="2298"/>
                <a:ext cx="18" cy="8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8" y="6"/>
                  </a:cxn>
                  <a:cxn ang="0">
                    <a:pos x="16" y="3"/>
                  </a:cxn>
                  <a:cxn ang="0">
                    <a:pos x="15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5" y="6"/>
                  </a:cxn>
                  <a:cxn ang="0">
                    <a:pos x="16" y="5"/>
                  </a:cxn>
                  <a:cxn ang="0">
                    <a:pos x="15" y="8"/>
                  </a:cxn>
                  <a:cxn ang="0">
                    <a:pos x="18" y="8"/>
                  </a:cxn>
                  <a:cxn ang="0">
                    <a:pos x="18" y="6"/>
                  </a:cxn>
                  <a:cxn ang="0">
                    <a:pos x="15" y="8"/>
                  </a:cxn>
                </a:cxnLst>
                <a:rect l="0" t="0" r="r" b="b"/>
                <a:pathLst>
                  <a:path w="18" h="8">
                    <a:moveTo>
                      <a:pt x="15" y="8"/>
                    </a:moveTo>
                    <a:lnTo>
                      <a:pt x="18" y="6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1" y="3"/>
                    </a:lnTo>
                    <a:lnTo>
                      <a:pt x="15" y="6"/>
                    </a:lnTo>
                    <a:lnTo>
                      <a:pt x="16" y="5"/>
                    </a:lnTo>
                    <a:lnTo>
                      <a:pt x="15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0" name="Freeform 894"/>
              <p:cNvSpPr>
                <a:spLocks noChangeAspect="1"/>
              </p:cNvSpPr>
              <p:nvPr/>
            </p:nvSpPr>
            <p:spPr bwMode="auto">
              <a:xfrm>
                <a:off x="4737" y="2317"/>
                <a:ext cx="254" cy="71"/>
              </a:xfrm>
              <a:custGeom>
                <a:avLst/>
                <a:gdLst/>
                <a:ahLst/>
                <a:cxnLst>
                  <a:cxn ang="0">
                    <a:pos x="251" y="2"/>
                  </a:cxn>
                  <a:cxn ang="0">
                    <a:pos x="244" y="4"/>
                  </a:cxn>
                  <a:cxn ang="0">
                    <a:pos x="238" y="7"/>
                  </a:cxn>
                  <a:cxn ang="0">
                    <a:pos x="231" y="12"/>
                  </a:cxn>
                  <a:cxn ang="0">
                    <a:pos x="216" y="13"/>
                  </a:cxn>
                  <a:cxn ang="0">
                    <a:pos x="210" y="17"/>
                  </a:cxn>
                  <a:cxn ang="0">
                    <a:pos x="201" y="20"/>
                  </a:cxn>
                  <a:cxn ang="0">
                    <a:pos x="195" y="25"/>
                  </a:cxn>
                  <a:cxn ang="0">
                    <a:pos x="185" y="33"/>
                  </a:cxn>
                  <a:cxn ang="0">
                    <a:pos x="179" y="38"/>
                  </a:cxn>
                  <a:cxn ang="0">
                    <a:pos x="172" y="41"/>
                  </a:cxn>
                  <a:cxn ang="0">
                    <a:pos x="162" y="48"/>
                  </a:cxn>
                  <a:cxn ang="0">
                    <a:pos x="154" y="54"/>
                  </a:cxn>
                  <a:cxn ang="0">
                    <a:pos x="144" y="61"/>
                  </a:cxn>
                  <a:cxn ang="0">
                    <a:pos x="134" y="66"/>
                  </a:cxn>
                  <a:cxn ang="0">
                    <a:pos x="110" y="69"/>
                  </a:cxn>
                  <a:cxn ang="0">
                    <a:pos x="0" y="71"/>
                  </a:cxn>
                  <a:cxn ang="0">
                    <a:pos x="10" y="66"/>
                  </a:cxn>
                  <a:cxn ang="0">
                    <a:pos x="20" y="61"/>
                  </a:cxn>
                  <a:cxn ang="0">
                    <a:pos x="31" y="58"/>
                  </a:cxn>
                  <a:cxn ang="0">
                    <a:pos x="43" y="54"/>
                  </a:cxn>
                  <a:cxn ang="0">
                    <a:pos x="52" y="50"/>
                  </a:cxn>
                  <a:cxn ang="0">
                    <a:pos x="64" y="46"/>
                  </a:cxn>
                  <a:cxn ang="0">
                    <a:pos x="74" y="41"/>
                  </a:cxn>
                  <a:cxn ang="0">
                    <a:pos x="85" y="38"/>
                  </a:cxn>
                  <a:cxn ang="0">
                    <a:pos x="102" y="33"/>
                  </a:cxn>
                  <a:cxn ang="0">
                    <a:pos x="118" y="28"/>
                  </a:cxn>
                  <a:cxn ang="0">
                    <a:pos x="134" y="22"/>
                  </a:cxn>
                  <a:cxn ang="0">
                    <a:pos x="151" y="17"/>
                  </a:cxn>
                  <a:cxn ang="0">
                    <a:pos x="169" y="12"/>
                  </a:cxn>
                  <a:cxn ang="0">
                    <a:pos x="185" y="7"/>
                  </a:cxn>
                  <a:cxn ang="0">
                    <a:pos x="201" y="4"/>
                  </a:cxn>
                  <a:cxn ang="0">
                    <a:pos x="233" y="2"/>
                  </a:cxn>
                  <a:cxn ang="0">
                    <a:pos x="254" y="0"/>
                  </a:cxn>
                </a:cxnLst>
                <a:rect l="0" t="0" r="r" b="b"/>
                <a:pathLst>
                  <a:path w="254" h="71">
                    <a:moveTo>
                      <a:pt x="254" y="0"/>
                    </a:moveTo>
                    <a:lnTo>
                      <a:pt x="251" y="2"/>
                    </a:lnTo>
                    <a:lnTo>
                      <a:pt x="247" y="2"/>
                    </a:lnTo>
                    <a:lnTo>
                      <a:pt x="244" y="4"/>
                    </a:lnTo>
                    <a:lnTo>
                      <a:pt x="241" y="5"/>
                    </a:lnTo>
                    <a:lnTo>
                      <a:pt x="238" y="7"/>
                    </a:lnTo>
                    <a:lnTo>
                      <a:pt x="234" y="10"/>
                    </a:lnTo>
                    <a:lnTo>
                      <a:pt x="231" y="12"/>
                    </a:lnTo>
                    <a:lnTo>
                      <a:pt x="228" y="13"/>
                    </a:lnTo>
                    <a:lnTo>
                      <a:pt x="216" y="13"/>
                    </a:lnTo>
                    <a:lnTo>
                      <a:pt x="213" y="15"/>
                    </a:lnTo>
                    <a:lnTo>
                      <a:pt x="210" y="17"/>
                    </a:lnTo>
                    <a:lnTo>
                      <a:pt x="206" y="18"/>
                    </a:lnTo>
                    <a:lnTo>
                      <a:pt x="201" y="20"/>
                    </a:lnTo>
                    <a:lnTo>
                      <a:pt x="198" y="22"/>
                    </a:lnTo>
                    <a:lnTo>
                      <a:pt x="195" y="25"/>
                    </a:lnTo>
                    <a:lnTo>
                      <a:pt x="192" y="27"/>
                    </a:lnTo>
                    <a:lnTo>
                      <a:pt x="185" y="33"/>
                    </a:lnTo>
                    <a:lnTo>
                      <a:pt x="182" y="35"/>
                    </a:lnTo>
                    <a:lnTo>
                      <a:pt x="179" y="38"/>
                    </a:lnTo>
                    <a:lnTo>
                      <a:pt x="175" y="40"/>
                    </a:lnTo>
                    <a:lnTo>
                      <a:pt x="172" y="41"/>
                    </a:lnTo>
                    <a:lnTo>
                      <a:pt x="167" y="45"/>
                    </a:lnTo>
                    <a:lnTo>
                      <a:pt x="162" y="48"/>
                    </a:lnTo>
                    <a:lnTo>
                      <a:pt x="159" y="51"/>
                    </a:lnTo>
                    <a:lnTo>
                      <a:pt x="154" y="54"/>
                    </a:lnTo>
                    <a:lnTo>
                      <a:pt x="149" y="58"/>
                    </a:lnTo>
                    <a:lnTo>
                      <a:pt x="144" y="61"/>
                    </a:lnTo>
                    <a:lnTo>
                      <a:pt x="139" y="64"/>
                    </a:lnTo>
                    <a:lnTo>
                      <a:pt x="134" y="66"/>
                    </a:lnTo>
                    <a:lnTo>
                      <a:pt x="134" y="69"/>
                    </a:lnTo>
                    <a:lnTo>
                      <a:pt x="110" y="69"/>
                    </a:lnTo>
                    <a:lnTo>
                      <a:pt x="102" y="71"/>
                    </a:lnTo>
                    <a:lnTo>
                      <a:pt x="0" y="71"/>
                    </a:lnTo>
                    <a:lnTo>
                      <a:pt x="5" y="68"/>
                    </a:lnTo>
                    <a:lnTo>
                      <a:pt x="10" y="66"/>
                    </a:lnTo>
                    <a:lnTo>
                      <a:pt x="15" y="64"/>
                    </a:lnTo>
                    <a:lnTo>
                      <a:pt x="20" y="61"/>
                    </a:lnTo>
                    <a:lnTo>
                      <a:pt x="26" y="59"/>
                    </a:lnTo>
                    <a:lnTo>
                      <a:pt x="31" y="58"/>
                    </a:lnTo>
                    <a:lnTo>
                      <a:pt x="36" y="56"/>
                    </a:lnTo>
                    <a:lnTo>
                      <a:pt x="43" y="54"/>
                    </a:lnTo>
                    <a:lnTo>
                      <a:pt x="47" y="51"/>
                    </a:lnTo>
                    <a:lnTo>
                      <a:pt x="52" y="50"/>
                    </a:lnTo>
                    <a:lnTo>
                      <a:pt x="59" y="48"/>
                    </a:lnTo>
                    <a:lnTo>
                      <a:pt x="64" y="46"/>
                    </a:lnTo>
                    <a:lnTo>
                      <a:pt x="69" y="45"/>
                    </a:lnTo>
                    <a:lnTo>
                      <a:pt x="74" y="41"/>
                    </a:lnTo>
                    <a:lnTo>
                      <a:pt x="80" y="40"/>
                    </a:lnTo>
                    <a:lnTo>
                      <a:pt x="85" y="38"/>
                    </a:lnTo>
                    <a:lnTo>
                      <a:pt x="93" y="35"/>
                    </a:lnTo>
                    <a:lnTo>
                      <a:pt x="102" y="33"/>
                    </a:lnTo>
                    <a:lnTo>
                      <a:pt x="110" y="30"/>
                    </a:lnTo>
                    <a:lnTo>
                      <a:pt x="118" y="28"/>
                    </a:lnTo>
                    <a:lnTo>
                      <a:pt x="126" y="25"/>
                    </a:lnTo>
                    <a:lnTo>
                      <a:pt x="134" y="22"/>
                    </a:lnTo>
                    <a:lnTo>
                      <a:pt x="142" y="20"/>
                    </a:lnTo>
                    <a:lnTo>
                      <a:pt x="151" y="17"/>
                    </a:lnTo>
                    <a:lnTo>
                      <a:pt x="161" y="13"/>
                    </a:lnTo>
                    <a:lnTo>
                      <a:pt x="169" y="12"/>
                    </a:lnTo>
                    <a:lnTo>
                      <a:pt x="177" y="9"/>
                    </a:lnTo>
                    <a:lnTo>
                      <a:pt x="185" y="7"/>
                    </a:lnTo>
                    <a:lnTo>
                      <a:pt x="193" y="5"/>
                    </a:lnTo>
                    <a:lnTo>
                      <a:pt x="201" y="4"/>
                    </a:lnTo>
                    <a:lnTo>
                      <a:pt x="211" y="2"/>
                    </a:lnTo>
                    <a:lnTo>
                      <a:pt x="233" y="2"/>
                    </a:lnTo>
                    <a:lnTo>
                      <a:pt x="238" y="0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1" name="Freeform 895"/>
              <p:cNvSpPr>
                <a:spLocks noChangeAspect="1"/>
              </p:cNvSpPr>
              <p:nvPr/>
            </p:nvSpPr>
            <p:spPr bwMode="auto">
              <a:xfrm>
                <a:off x="4965" y="2316"/>
                <a:ext cx="26" cy="18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6"/>
                  </a:cxn>
                  <a:cxn ang="0">
                    <a:pos x="5" y="14"/>
                  </a:cxn>
                  <a:cxn ang="0">
                    <a:pos x="6" y="11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16" y="6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6" y="3"/>
                  </a:cxn>
                  <a:cxn ang="0">
                    <a:pos x="24" y="0"/>
                  </a:cxn>
                  <a:cxn ang="0">
                    <a:pos x="23" y="1"/>
                  </a:cxn>
                  <a:cxn ang="0">
                    <a:pos x="19" y="3"/>
                  </a:cxn>
                  <a:cxn ang="0">
                    <a:pos x="14" y="3"/>
                  </a:cxn>
                  <a:cxn ang="0">
                    <a:pos x="13" y="5"/>
                  </a:cxn>
                  <a:cxn ang="0">
                    <a:pos x="8" y="6"/>
                  </a:cxn>
                  <a:cxn ang="0">
                    <a:pos x="6" y="10"/>
                  </a:cxn>
                  <a:cxn ang="0">
                    <a:pos x="3" y="11"/>
                  </a:cxn>
                  <a:cxn ang="0">
                    <a:pos x="0" y="14"/>
                  </a:cxn>
                  <a:cxn ang="0">
                    <a:pos x="1" y="13"/>
                  </a:cxn>
                  <a:cxn ang="0">
                    <a:pos x="0" y="16"/>
                  </a:cxn>
                  <a:cxn ang="0">
                    <a:pos x="1" y="18"/>
                  </a:cxn>
                  <a:cxn ang="0">
                    <a:pos x="1" y="16"/>
                  </a:cxn>
                  <a:cxn ang="0">
                    <a:pos x="0" y="16"/>
                  </a:cxn>
                </a:cxnLst>
                <a:rect l="0" t="0" r="r" b="b"/>
                <a:pathLst>
                  <a:path w="26" h="18">
                    <a:moveTo>
                      <a:pt x="0" y="16"/>
                    </a:moveTo>
                    <a:lnTo>
                      <a:pt x="1" y="16"/>
                    </a:lnTo>
                    <a:lnTo>
                      <a:pt x="5" y="14"/>
                    </a:lnTo>
                    <a:lnTo>
                      <a:pt x="6" y="11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6" y="3"/>
                    </a:lnTo>
                    <a:lnTo>
                      <a:pt x="24" y="0"/>
                    </a:lnTo>
                    <a:lnTo>
                      <a:pt x="23" y="1"/>
                    </a:lnTo>
                    <a:lnTo>
                      <a:pt x="19" y="3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3" y="11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2" name="Freeform 896"/>
              <p:cNvSpPr>
                <a:spLocks noChangeAspect="1"/>
              </p:cNvSpPr>
              <p:nvPr/>
            </p:nvSpPr>
            <p:spPr bwMode="auto">
              <a:xfrm>
                <a:off x="4907" y="2329"/>
                <a:ext cx="59" cy="31"/>
              </a:xfrm>
              <a:custGeom>
                <a:avLst/>
                <a:gdLst/>
                <a:ahLst/>
                <a:cxnLst>
                  <a:cxn ang="0">
                    <a:pos x="2" y="31"/>
                  </a:cxn>
                  <a:cxn ang="0">
                    <a:pos x="7" y="29"/>
                  </a:cxn>
                  <a:cxn ang="0">
                    <a:pos x="10" y="28"/>
                  </a:cxn>
                  <a:cxn ang="0">
                    <a:pos x="13" y="24"/>
                  </a:cxn>
                  <a:cxn ang="0">
                    <a:pos x="17" y="23"/>
                  </a:cxn>
                  <a:cxn ang="0">
                    <a:pos x="23" y="16"/>
                  </a:cxn>
                  <a:cxn ang="0">
                    <a:pos x="27" y="15"/>
                  </a:cxn>
                  <a:cxn ang="0">
                    <a:pos x="30" y="11"/>
                  </a:cxn>
                  <a:cxn ang="0">
                    <a:pos x="33" y="10"/>
                  </a:cxn>
                  <a:cxn ang="0">
                    <a:pos x="36" y="8"/>
                  </a:cxn>
                  <a:cxn ang="0">
                    <a:pos x="40" y="6"/>
                  </a:cxn>
                  <a:cxn ang="0">
                    <a:pos x="43" y="5"/>
                  </a:cxn>
                  <a:cxn ang="0">
                    <a:pos x="46" y="3"/>
                  </a:cxn>
                  <a:cxn ang="0">
                    <a:pos x="58" y="3"/>
                  </a:cxn>
                  <a:cxn ang="0">
                    <a:pos x="59" y="0"/>
                  </a:cxn>
                  <a:cxn ang="0">
                    <a:pos x="46" y="0"/>
                  </a:cxn>
                  <a:cxn ang="0">
                    <a:pos x="43" y="1"/>
                  </a:cxn>
                  <a:cxn ang="0">
                    <a:pos x="38" y="3"/>
                  </a:cxn>
                  <a:cxn ang="0">
                    <a:pos x="35" y="5"/>
                  </a:cxn>
                  <a:cxn ang="0">
                    <a:pos x="31" y="6"/>
                  </a:cxn>
                  <a:cxn ang="0">
                    <a:pos x="28" y="8"/>
                  </a:cxn>
                  <a:cxn ang="0">
                    <a:pos x="22" y="15"/>
                  </a:cxn>
                  <a:cxn ang="0">
                    <a:pos x="18" y="16"/>
                  </a:cxn>
                  <a:cxn ang="0">
                    <a:pos x="15" y="20"/>
                  </a:cxn>
                  <a:cxn ang="0">
                    <a:pos x="10" y="23"/>
                  </a:cxn>
                  <a:cxn ang="0">
                    <a:pos x="5" y="28"/>
                  </a:cxn>
                  <a:cxn ang="0">
                    <a:pos x="0" y="28"/>
                  </a:cxn>
                  <a:cxn ang="0">
                    <a:pos x="2" y="28"/>
                  </a:cxn>
                  <a:cxn ang="0">
                    <a:pos x="2" y="31"/>
                  </a:cxn>
                </a:cxnLst>
                <a:rect l="0" t="0" r="r" b="b"/>
                <a:pathLst>
                  <a:path w="59" h="31">
                    <a:moveTo>
                      <a:pt x="2" y="31"/>
                    </a:moveTo>
                    <a:lnTo>
                      <a:pt x="7" y="29"/>
                    </a:lnTo>
                    <a:lnTo>
                      <a:pt x="10" y="28"/>
                    </a:lnTo>
                    <a:lnTo>
                      <a:pt x="13" y="24"/>
                    </a:lnTo>
                    <a:lnTo>
                      <a:pt x="17" y="23"/>
                    </a:lnTo>
                    <a:lnTo>
                      <a:pt x="23" y="16"/>
                    </a:lnTo>
                    <a:lnTo>
                      <a:pt x="27" y="15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8"/>
                    </a:lnTo>
                    <a:lnTo>
                      <a:pt x="40" y="6"/>
                    </a:lnTo>
                    <a:lnTo>
                      <a:pt x="43" y="5"/>
                    </a:lnTo>
                    <a:lnTo>
                      <a:pt x="46" y="3"/>
                    </a:lnTo>
                    <a:lnTo>
                      <a:pt x="58" y="3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43" y="1"/>
                    </a:lnTo>
                    <a:lnTo>
                      <a:pt x="38" y="3"/>
                    </a:lnTo>
                    <a:lnTo>
                      <a:pt x="35" y="5"/>
                    </a:lnTo>
                    <a:lnTo>
                      <a:pt x="31" y="6"/>
                    </a:lnTo>
                    <a:lnTo>
                      <a:pt x="28" y="8"/>
                    </a:lnTo>
                    <a:lnTo>
                      <a:pt x="22" y="15"/>
                    </a:lnTo>
                    <a:lnTo>
                      <a:pt x="18" y="16"/>
                    </a:lnTo>
                    <a:lnTo>
                      <a:pt x="15" y="20"/>
                    </a:lnTo>
                    <a:lnTo>
                      <a:pt x="10" y="23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3" name="Freeform 897"/>
              <p:cNvSpPr>
                <a:spLocks noChangeAspect="1"/>
              </p:cNvSpPr>
              <p:nvPr/>
            </p:nvSpPr>
            <p:spPr bwMode="auto">
              <a:xfrm>
                <a:off x="4870" y="2357"/>
                <a:ext cx="39" cy="28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3" y="28"/>
                  </a:cxn>
                  <a:cxn ang="0">
                    <a:pos x="8" y="26"/>
                  </a:cxn>
                  <a:cxn ang="0">
                    <a:pos x="13" y="21"/>
                  </a:cxn>
                  <a:cxn ang="0">
                    <a:pos x="18" y="18"/>
                  </a:cxn>
                  <a:cxn ang="0">
                    <a:pos x="21" y="14"/>
                  </a:cxn>
                  <a:cxn ang="0">
                    <a:pos x="26" y="11"/>
                  </a:cxn>
                  <a:cxn ang="0">
                    <a:pos x="31" y="8"/>
                  </a:cxn>
                  <a:cxn ang="0">
                    <a:pos x="36" y="6"/>
                  </a:cxn>
                  <a:cxn ang="0">
                    <a:pos x="39" y="3"/>
                  </a:cxn>
                  <a:cxn ang="0">
                    <a:pos x="39" y="0"/>
                  </a:cxn>
                  <a:cxn ang="0">
                    <a:pos x="34" y="3"/>
                  </a:cxn>
                  <a:cxn ang="0">
                    <a:pos x="29" y="6"/>
                  </a:cxn>
                  <a:cxn ang="0">
                    <a:pos x="24" y="10"/>
                  </a:cxn>
                  <a:cxn ang="0">
                    <a:pos x="19" y="13"/>
                  </a:cxn>
                  <a:cxn ang="0">
                    <a:pos x="14" y="16"/>
                  </a:cxn>
                  <a:cxn ang="0">
                    <a:pos x="11" y="19"/>
                  </a:cxn>
                  <a:cxn ang="0">
                    <a:pos x="6" y="23"/>
                  </a:cxn>
                  <a:cxn ang="0">
                    <a:pos x="1" y="24"/>
                  </a:cxn>
                  <a:cxn ang="0">
                    <a:pos x="0" y="26"/>
                  </a:cxn>
                  <a:cxn ang="0">
                    <a:pos x="1" y="24"/>
                  </a:cxn>
                  <a:cxn ang="0">
                    <a:pos x="0" y="26"/>
                  </a:cxn>
                  <a:cxn ang="0">
                    <a:pos x="3" y="26"/>
                  </a:cxn>
                </a:cxnLst>
                <a:rect l="0" t="0" r="r" b="b"/>
                <a:pathLst>
                  <a:path w="39" h="28">
                    <a:moveTo>
                      <a:pt x="3" y="26"/>
                    </a:moveTo>
                    <a:lnTo>
                      <a:pt x="3" y="28"/>
                    </a:lnTo>
                    <a:lnTo>
                      <a:pt x="8" y="26"/>
                    </a:lnTo>
                    <a:lnTo>
                      <a:pt x="13" y="21"/>
                    </a:lnTo>
                    <a:lnTo>
                      <a:pt x="18" y="18"/>
                    </a:lnTo>
                    <a:lnTo>
                      <a:pt x="21" y="14"/>
                    </a:lnTo>
                    <a:lnTo>
                      <a:pt x="26" y="11"/>
                    </a:lnTo>
                    <a:lnTo>
                      <a:pt x="31" y="8"/>
                    </a:lnTo>
                    <a:lnTo>
                      <a:pt x="36" y="6"/>
                    </a:lnTo>
                    <a:lnTo>
                      <a:pt x="39" y="3"/>
                    </a:lnTo>
                    <a:lnTo>
                      <a:pt x="39" y="0"/>
                    </a:lnTo>
                    <a:lnTo>
                      <a:pt x="34" y="3"/>
                    </a:lnTo>
                    <a:lnTo>
                      <a:pt x="29" y="6"/>
                    </a:lnTo>
                    <a:lnTo>
                      <a:pt x="24" y="10"/>
                    </a:lnTo>
                    <a:lnTo>
                      <a:pt x="19" y="13"/>
                    </a:lnTo>
                    <a:lnTo>
                      <a:pt x="14" y="16"/>
                    </a:lnTo>
                    <a:lnTo>
                      <a:pt x="11" y="19"/>
                    </a:lnTo>
                    <a:lnTo>
                      <a:pt x="6" y="23"/>
                    </a:lnTo>
                    <a:lnTo>
                      <a:pt x="1" y="24"/>
                    </a:lnTo>
                    <a:lnTo>
                      <a:pt x="0" y="26"/>
                    </a:lnTo>
                    <a:lnTo>
                      <a:pt x="1" y="24"/>
                    </a:lnTo>
                    <a:lnTo>
                      <a:pt x="0" y="26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4" name="Freeform 898"/>
              <p:cNvSpPr>
                <a:spLocks noChangeAspect="1"/>
              </p:cNvSpPr>
              <p:nvPr/>
            </p:nvSpPr>
            <p:spPr bwMode="auto">
              <a:xfrm>
                <a:off x="4870" y="2383"/>
                <a:ext cx="3" cy="5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5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1" y="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5" name="Freeform 899"/>
              <p:cNvSpPr>
                <a:spLocks noChangeAspect="1"/>
              </p:cNvSpPr>
              <p:nvPr/>
            </p:nvSpPr>
            <p:spPr bwMode="auto">
              <a:xfrm>
                <a:off x="4729" y="2385"/>
                <a:ext cx="142" cy="6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4"/>
                  </a:cxn>
                  <a:cxn ang="0">
                    <a:pos x="33" y="4"/>
                  </a:cxn>
                  <a:cxn ang="0">
                    <a:pos x="41" y="6"/>
                  </a:cxn>
                  <a:cxn ang="0">
                    <a:pos x="67" y="6"/>
                  </a:cxn>
                  <a:cxn ang="0">
                    <a:pos x="75" y="4"/>
                  </a:cxn>
                  <a:cxn ang="0">
                    <a:pos x="110" y="4"/>
                  </a:cxn>
                  <a:cxn ang="0">
                    <a:pos x="118" y="3"/>
                  </a:cxn>
                  <a:cxn ang="0">
                    <a:pos x="142" y="3"/>
                  </a:cxn>
                  <a:cxn ang="0">
                    <a:pos x="142" y="0"/>
                  </a:cxn>
                  <a:cxn ang="0">
                    <a:pos x="110" y="0"/>
                  </a:cxn>
                  <a:cxn ang="0">
                    <a:pos x="101" y="1"/>
                  </a:cxn>
                  <a:cxn ang="0">
                    <a:pos x="8" y="1"/>
                  </a:cxn>
                  <a:cxn ang="0">
                    <a:pos x="8" y="4"/>
                  </a:cxn>
                  <a:cxn ang="0">
                    <a:pos x="8" y="1"/>
                  </a:cxn>
                  <a:cxn ang="0">
                    <a:pos x="0" y="4"/>
                  </a:cxn>
                  <a:cxn ang="0">
                    <a:pos x="8" y="4"/>
                  </a:cxn>
                  <a:cxn ang="0">
                    <a:pos x="8" y="1"/>
                  </a:cxn>
                </a:cxnLst>
                <a:rect l="0" t="0" r="r" b="b"/>
                <a:pathLst>
                  <a:path w="142" h="6">
                    <a:moveTo>
                      <a:pt x="8" y="1"/>
                    </a:moveTo>
                    <a:lnTo>
                      <a:pt x="8" y="4"/>
                    </a:lnTo>
                    <a:lnTo>
                      <a:pt x="33" y="4"/>
                    </a:lnTo>
                    <a:lnTo>
                      <a:pt x="41" y="6"/>
                    </a:lnTo>
                    <a:lnTo>
                      <a:pt x="67" y="6"/>
                    </a:lnTo>
                    <a:lnTo>
                      <a:pt x="75" y="4"/>
                    </a:lnTo>
                    <a:lnTo>
                      <a:pt x="110" y="4"/>
                    </a:lnTo>
                    <a:lnTo>
                      <a:pt x="118" y="3"/>
                    </a:lnTo>
                    <a:lnTo>
                      <a:pt x="142" y="3"/>
                    </a:lnTo>
                    <a:lnTo>
                      <a:pt x="142" y="0"/>
                    </a:lnTo>
                    <a:lnTo>
                      <a:pt x="110" y="0"/>
                    </a:lnTo>
                    <a:lnTo>
                      <a:pt x="101" y="1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1"/>
                    </a:lnTo>
                    <a:lnTo>
                      <a:pt x="0" y="4"/>
                    </a:lnTo>
                    <a:lnTo>
                      <a:pt x="8" y="4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6" name="Freeform 900"/>
              <p:cNvSpPr>
                <a:spLocks noChangeAspect="1"/>
              </p:cNvSpPr>
              <p:nvPr/>
            </p:nvSpPr>
            <p:spPr bwMode="auto">
              <a:xfrm>
                <a:off x="4737" y="2353"/>
                <a:ext cx="85" cy="3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84" y="0"/>
                  </a:cxn>
                  <a:cxn ang="0">
                    <a:pos x="79" y="2"/>
                  </a:cxn>
                  <a:cxn ang="0">
                    <a:pos x="74" y="4"/>
                  </a:cxn>
                  <a:cxn ang="0">
                    <a:pos x="69" y="7"/>
                  </a:cxn>
                  <a:cxn ang="0">
                    <a:pos x="62" y="9"/>
                  </a:cxn>
                  <a:cxn ang="0">
                    <a:pos x="57" y="10"/>
                  </a:cxn>
                  <a:cxn ang="0">
                    <a:pos x="52" y="12"/>
                  </a:cxn>
                  <a:cxn ang="0">
                    <a:pos x="47" y="14"/>
                  </a:cxn>
                  <a:cxn ang="0">
                    <a:pos x="41" y="17"/>
                  </a:cxn>
                  <a:cxn ang="0">
                    <a:pos x="36" y="18"/>
                  </a:cxn>
                  <a:cxn ang="0">
                    <a:pos x="31" y="20"/>
                  </a:cxn>
                  <a:cxn ang="0">
                    <a:pos x="26" y="22"/>
                  </a:cxn>
                  <a:cxn ang="0">
                    <a:pos x="20" y="23"/>
                  </a:cxn>
                  <a:cxn ang="0">
                    <a:pos x="15" y="27"/>
                  </a:cxn>
                  <a:cxn ang="0">
                    <a:pos x="10" y="28"/>
                  </a:cxn>
                  <a:cxn ang="0">
                    <a:pos x="5" y="30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5" y="33"/>
                  </a:cxn>
                  <a:cxn ang="0">
                    <a:pos x="10" y="32"/>
                  </a:cxn>
                  <a:cxn ang="0">
                    <a:pos x="16" y="30"/>
                  </a:cxn>
                  <a:cxn ang="0">
                    <a:pos x="21" y="28"/>
                  </a:cxn>
                  <a:cxn ang="0">
                    <a:pos x="26" y="25"/>
                  </a:cxn>
                  <a:cxn ang="0">
                    <a:pos x="31" y="23"/>
                  </a:cxn>
                  <a:cxn ang="0">
                    <a:pos x="38" y="22"/>
                  </a:cxn>
                  <a:cxn ang="0">
                    <a:pos x="43" y="20"/>
                  </a:cxn>
                  <a:cxn ang="0">
                    <a:pos x="47" y="17"/>
                  </a:cxn>
                  <a:cxn ang="0">
                    <a:pos x="54" y="15"/>
                  </a:cxn>
                  <a:cxn ang="0">
                    <a:pos x="59" y="14"/>
                  </a:cxn>
                  <a:cxn ang="0">
                    <a:pos x="64" y="12"/>
                  </a:cxn>
                  <a:cxn ang="0">
                    <a:pos x="69" y="10"/>
                  </a:cxn>
                  <a:cxn ang="0">
                    <a:pos x="75" y="7"/>
                  </a:cxn>
                  <a:cxn ang="0">
                    <a:pos x="80" y="5"/>
                  </a:cxn>
                  <a:cxn ang="0">
                    <a:pos x="85" y="4"/>
                  </a:cxn>
                  <a:cxn ang="0">
                    <a:pos x="85" y="0"/>
                  </a:cxn>
                </a:cxnLst>
                <a:rect l="0" t="0" r="r" b="b"/>
                <a:pathLst>
                  <a:path w="85" h="36">
                    <a:moveTo>
                      <a:pt x="85" y="0"/>
                    </a:moveTo>
                    <a:lnTo>
                      <a:pt x="84" y="0"/>
                    </a:lnTo>
                    <a:lnTo>
                      <a:pt x="79" y="2"/>
                    </a:lnTo>
                    <a:lnTo>
                      <a:pt x="74" y="4"/>
                    </a:lnTo>
                    <a:lnTo>
                      <a:pt x="69" y="7"/>
                    </a:lnTo>
                    <a:lnTo>
                      <a:pt x="62" y="9"/>
                    </a:lnTo>
                    <a:lnTo>
                      <a:pt x="57" y="10"/>
                    </a:lnTo>
                    <a:lnTo>
                      <a:pt x="52" y="12"/>
                    </a:lnTo>
                    <a:lnTo>
                      <a:pt x="47" y="14"/>
                    </a:lnTo>
                    <a:lnTo>
                      <a:pt x="41" y="17"/>
                    </a:lnTo>
                    <a:lnTo>
                      <a:pt x="36" y="18"/>
                    </a:lnTo>
                    <a:lnTo>
                      <a:pt x="31" y="20"/>
                    </a:lnTo>
                    <a:lnTo>
                      <a:pt x="26" y="22"/>
                    </a:lnTo>
                    <a:lnTo>
                      <a:pt x="20" y="23"/>
                    </a:lnTo>
                    <a:lnTo>
                      <a:pt x="15" y="27"/>
                    </a:lnTo>
                    <a:lnTo>
                      <a:pt x="10" y="28"/>
                    </a:lnTo>
                    <a:lnTo>
                      <a:pt x="5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5" y="33"/>
                    </a:lnTo>
                    <a:lnTo>
                      <a:pt x="10" y="32"/>
                    </a:lnTo>
                    <a:lnTo>
                      <a:pt x="16" y="30"/>
                    </a:lnTo>
                    <a:lnTo>
                      <a:pt x="21" y="28"/>
                    </a:lnTo>
                    <a:lnTo>
                      <a:pt x="26" y="25"/>
                    </a:lnTo>
                    <a:lnTo>
                      <a:pt x="31" y="23"/>
                    </a:lnTo>
                    <a:lnTo>
                      <a:pt x="38" y="22"/>
                    </a:lnTo>
                    <a:lnTo>
                      <a:pt x="43" y="20"/>
                    </a:lnTo>
                    <a:lnTo>
                      <a:pt x="47" y="17"/>
                    </a:lnTo>
                    <a:lnTo>
                      <a:pt x="54" y="15"/>
                    </a:lnTo>
                    <a:lnTo>
                      <a:pt x="59" y="14"/>
                    </a:lnTo>
                    <a:lnTo>
                      <a:pt x="64" y="12"/>
                    </a:lnTo>
                    <a:lnTo>
                      <a:pt x="69" y="10"/>
                    </a:lnTo>
                    <a:lnTo>
                      <a:pt x="75" y="7"/>
                    </a:lnTo>
                    <a:lnTo>
                      <a:pt x="80" y="5"/>
                    </a:lnTo>
                    <a:lnTo>
                      <a:pt x="85" y="4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7" name="Freeform 901"/>
              <p:cNvSpPr>
                <a:spLocks noChangeAspect="1"/>
              </p:cNvSpPr>
              <p:nvPr/>
            </p:nvSpPr>
            <p:spPr bwMode="auto">
              <a:xfrm>
                <a:off x="4822" y="2317"/>
                <a:ext cx="134" cy="40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126" y="2"/>
                  </a:cxn>
                  <a:cxn ang="0">
                    <a:pos x="116" y="2"/>
                  </a:cxn>
                  <a:cxn ang="0">
                    <a:pos x="108" y="4"/>
                  </a:cxn>
                  <a:cxn ang="0">
                    <a:pos x="100" y="5"/>
                  </a:cxn>
                  <a:cxn ang="0">
                    <a:pos x="92" y="7"/>
                  </a:cxn>
                  <a:cxn ang="0">
                    <a:pos x="82" y="10"/>
                  </a:cxn>
                  <a:cxn ang="0">
                    <a:pos x="74" y="12"/>
                  </a:cxn>
                  <a:cxn ang="0">
                    <a:pos x="66" y="15"/>
                  </a:cxn>
                  <a:cxn ang="0">
                    <a:pos x="57" y="18"/>
                  </a:cxn>
                  <a:cxn ang="0">
                    <a:pos x="49" y="20"/>
                  </a:cxn>
                  <a:cxn ang="0">
                    <a:pos x="41" y="23"/>
                  </a:cxn>
                  <a:cxn ang="0">
                    <a:pos x="33" y="27"/>
                  </a:cxn>
                  <a:cxn ang="0">
                    <a:pos x="25" y="28"/>
                  </a:cxn>
                  <a:cxn ang="0">
                    <a:pos x="17" y="32"/>
                  </a:cxn>
                  <a:cxn ang="0">
                    <a:pos x="8" y="33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8" y="36"/>
                  </a:cxn>
                  <a:cxn ang="0">
                    <a:pos x="17" y="35"/>
                  </a:cxn>
                  <a:cxn ang="0">
                    <a:pos x="25" y="32"/>
                  </a:cxn>
                  <a:cxn ang="0">
                    <a:pos x="33" y="30"/>
                  </a:cxn>
                  <a:cxn ang="0">
                    <a:pos x="41" y="27"/>
                  </a:cxn>
                  <a:cxn ang="0">
                    <a:pos x="49" y="23"/>
                  </a:cxn>
                  <a:cxn ang="0">
                    <a:pos x="59" y="20"/>
                  </a:cxn>
                  <a:cxn ang="0">
                    <a:pos x="67" y="18"/>
                  </a:cxn>
                  <a:cxn ang="0">
                    <a:pos x="76" y="15"/>
                  </a:cxn>
                  <a:cxn ang="0">
                    <a:pos x="84" y="13"/>
                  </a:cxn>
                  <a:cxn ang="0">
                    <a:pos x="92" y="10"/>
                  </a:cxn>
                  <a:cxn ang="0">
                    <a:pos x="100" y="9"/>
                  </a:cxn>
                  <a:cxn ang="0">
                    <a:pos x="108" y="7"/>
                  </a:cxn>
                  <a:cxn ang="0">
                    <a:pos x="116" y="5"/>
                  </a:cxn>
                  <a:cxn ang="0">
                    <a:pos x="126" y="4"/>
                  </a:cxn>
                  <a:cxn ang="0">
                    <a:pos x="134" y="4"/>
                  </a:cxn>
                  <a:cxn ang="0">
                    <a:pos x="134" y="0"/>
                  </a:cxn>
                </a:cxnLst>
                <a:rect l="0" t="0" r="r" b="b"/>
                <a:pathLst>
                  <a:path w="134" h="40">
                    <a:moveTo>
                      <a:pt x="134" y="0"/>
                    </a:moveTo>
                    <a:lnTo>
                      <a:pt x="126" y="2"/>
                    </a:lnTo>
                    <a:lnTo>
                      <a:pt x="116" y="2"/>
                    </a:lnTo>
                    <a:lnTo>
                      <a:pt x="108" y="4"/>
                    </a:lnTo>
                    <a:lnTo>
                      <a:pt x="100" y="5"/>
                    </a:lnTo>
                    <a:lnTo>
                      <a:pt x="92" y="7"/>
                    </a:lnTo>
                    <a:lnTo>
                      <a:pt x="82" y="10"/>
                    </a:lnTo>
                    <a:lnTo>
                      <a:pt x="74" y="12"/>
                    </a:lnTo>
                    <a:lnTo>
                      <a:pt x="66" y="15"/>
                    </a:lnTo>
                    <a:lnTo>
                      <a:pt x="57" y="18"/>
                    </a:lnTo>
                    <a:lnTo>
                      <a:pt x="49" y="20"/>
                    </a:lnTo>
                    <a:lnTo>
                      <a:pt x="41" y="23"/>
                    </a:lnTo>
                    <a:lnTo>
                      <a:pt x="33" y="27"/>
                    </a:lnTo>
                    <a:lnTo>
                      <a:pt x="25" y="28"/>
                    </a:lnTo>
                    <a:lnTo>
                      <a:pt x="17" y="32"/>
                    </a:lnTo>
                    <a:lnTo>
                      <a:pt x="8" y="33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8" y="36"/>
                    </a:lnTo>
                    <a:lnTo>
                      <a:pt x="17" y="35"/>
                    </a:lnTo>
                    <a:lnTo>
                      <a:pt x="25" y="32"/>
                    </a:lnTo>
                    <a:lnTo>
                      <a:pt x="33" y="30"/>
                    </a:lnTo>
                    <a:lnTo>
                      <a:pt x="41" y="27"/>
                    </a:lnTo>
                    <a:lnTo>
                      <a:pt x="49" y="23"/>
                    </a:lnTo>
                    <a:lnTo>
                      <a:pt x="59" y="20"/>
                    </a:lnTo>
                    <a:lnTo>
                      <a:pt x="67" y="18"/>
                    </a:lnTo>
                    <a:lnTo>
                      <a:pt x="76" y="15"/>
                    </a:lnTo>
                    <a:lnTo>
                      <a:pt x="84" y="13"/>
                    </a:lnTo>
                    <a:lnTo>
                      <a:pt x="92" y="10"/>
                    </a:lnTo>
                    <a:lnTo>
                      <a:pt x="100" y="9"/>
                    </a:lnTo>
                    <a:lnTo>
                      <a:pt x="108" y="7"/>
                    </a:lnTo>
                    <a:lnTo>
                      <a:pt x="116" y="5"/>
                    </a:lnTo>
                    <a:lnTo>
                      <a:pt x="126" y="4"/>
                    </a:lnTo>
                    <a:lnTo>
                      <a:pt x="134" y="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8" name="Freeform 902"/>
              <p:cNvSpPr>
                <a:spLocks noChangeAspect="1"/>
              </p:cNvSpPr>
              <p:nvPr/>
            </p:nvSpPr>
            <p:spPr bwMode="auto">
              <a:xfrm>
                <a:off x="4956" y="2316"/>
                <a:ext cx="43" cy="5"/>
              </a:xfrm>
              <a:custGeom>
                <a:avLst/>
                <a:gdLst/>
                <a:ahLst/>
                <a:cxnLst>
                  <a:cxn ang="0">
                    <a:pos x="35" y="3"/>
                  </a:cxn>
                  <a:cxn ang="0">
                    <a:pos x="35" y="0"/>
                  </a:cxn>
                  <a:cxn ang="0">
                    <a:pos x="19" y="0"/>
                  </a:cxn>
                  <a:cxn ang="0">
                    <a:pos x="14" y="1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9" y="3"/>
                  </a:cxn>
                  <a:cxn ang="0">
                    <a:pos x="35" y="3"/>
                  </a:cxn>
                  <a:cxn ang="0">
                    <a:pos x="33" y="0"/>
                  </a:cxn>
                  <a:cxn ang="0">
                    <a:pos x="35" y="3"/>
                  </a:cxn>
                  <a:cxn ang="0">
                    <a:pos x="43" y="0"/>
                  </a:cxn>
                  <a:cxn ang="0">
                    <a:pos x="35" y="0"/>
                  </a:cxn>
                  <a:cxn ang="0">
                    <a:pos x="35" y="3"/>
                  </a:cxn>
                </a:cxnLst>
                <a:rect l="0" t="0" r="r" b="b"/>
                <a:pathLst>
                  <a:path w="43" h="5">
                    <a:moveTo>
                      <a:pt x="35" y="3"/>
                    </a:moveTo>
                    <a:lnTo>
                      <a:pt x="35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9" y="3"/>
                    </a:lnTo>
                    <a:lnTo>
                      <a:pt x="35" y="3"/>
                    </a:lnTo>
                    <a:lnTo>
                      <a:pt x="33" y="0"/>
                    </a:lnTo>
                    <a:lnTo>
                      <a:pt x="35" y="3"/>
                    </a:lnTo>
                    <a:lnTo>
                      <a:pt x="43" y="0"/>
                    </a:lnTo>
                    <a:lnTo>
                      <a:pt x="35" y="0"/>
                    </a:lnTo>
                    <a:lnTo>
                      <a:pt x="3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9" name="Freeform 903"/>
              <p:cNvSpPr>
                <a:spLocks noChangeAspect="1"/>
              </p:cNvSpPr>
              <p:nvPr/>
            </p:nvSpPr>
            <p:spPr bwMode="auto">
              <a:xfrm>
                <a:off x="4878" y="2337"/>
                <a:ext cx="82" cy="49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78" y="3"/>
                  </a:cxn>
                  <a:cxn ang="0">
                    <a:pos x="75" y="5"/>
                  </a:cxn>
                  <a:cxn ang="0">
                    <a:pos x="74" y="8"/>
                  </a:cxn>
                  <a:cxn ang="0">
                    <a:pos x="70" y="12"/>
                  </a:cxn>
                  <a:cxn ang="0">
                    <a:pos x="69" y="15"/>
                  </a:cxn>
                  <a:cxn ang="0">
                    <a:pos x="65" y="18"/>
                  </a:cxn>
                  <a:cxn ang="0">
                    <a:pos x="62" y="20"/>
                  </a:cxn>
                  <a:cxn ang="0">
                    <a:pos x="59" y="23"/>
                  </a:cxn>
                  <a:cxn ang="0">
                    <a:pos x="57" y="26"/>
                  </a:cxn>
                  <a:cxn ang="0">
                    <a:pos x="51" y="33"/>
                  </a:cxn>
                  <a:cxn ang="0">
                    <a:pos x="49" y="36"/>
                  </a:cxn>
                  <a:cxn ang="0">
                    <a:pos x="46" y="38"/>
                  </a:cxn>
                  <a:cxn ang="0">
                    <a:pos x="42" y="41"/>
                  </a:cxn>
                  <a:cxn ang="0">
                    <a:pos x="41" y="44"/>
                  </a:cxn>
                  <a:cxn ang="0">
                    <a:pos x="38" y="46"/>
                  </a:cxn>
                  <a:cxn ang="0">
                    <a:pos x="0" y="49"/>
                  </a:cxn>
                  <a:cxn ang="0">
                    <a:pos x="8" y="41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21" y="33"/>
                  </a:cxn>
                  <a:cxn ang="0">
                    <a:pos x="26" y="30"/>
                  </a:cxn>
                  <a:cxn ang="0">
                    <a:pos x="31" y="26"/>
                  </a:cxn>
                  <a:cxn ang="0">
                    <a:pos x="36" y="23"/>
                  </a:cxn>
                  <a:cxn ang="0">
                    <a:pos x="41" y="20"/>
                  </a:cxn>
                  <a:cxn ang="0">
                    <a:pos x="46" y="16"/>
                  </a:cxn>
                  <a:cxn ang="0">
                    <a:pos x="51" y="15"/>
                  </a:cxn>
                  <a:cxn ang="0">
                    <a:pos x="56" y="12"/>
                  </a:cxn>
                  <a:cxn ang="0">
                    <a:pos x="59" y="8"/>
                  </a:cxn>
                  <a:cxn ang="0">
                    <a:pos x="64" y="5"/>
                  </a:cxn>
                  <a:cxn ang="0">
                    <a:pos x="69" y="3"/>
                  </a:cxn>
                  <a:cxn ang="0">
                    <a:pos x="74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49">
                    <a:moveTo>
                      <a:pt x="82" y="0"/>
                    </a:moveTo>
                    <a:lnTo>
                      <a:pt x="78" y="3"/>
                    </a:lnTo>
                    <a:lnTo>
                      <a:pt x="75" y="5"/>
                    </a:lnTo>
                    <a:lnTo>
                      <a:pt x="74" y="8"/>
                    </a:lnTo>
                    <a:lnTo>
                      <a:pt x="70" y="12"/>
                    </a:lnTo>
                    <a:lnTo>
                      <a:pt x="69" y="15"/>
                    </a:lnTo>
                    <a:lnTo>
                      <a:pt x="65" y="18"/>
                    </a:lnTo>
                    <a:lnTo>
                      <a:pt x="62" y="20"/>
                    </a:lnTo>
                    <a:lnTo>
                      <a:pt x="59" y="23"/>
                    </a:lnTo>
                    <a:lnTo>
                      <a:pt x="57" y="26"/>
                    </a:lnTo>
                    <a:lnTo>
                      <a:pt x="51" y="33"/>
                    </a:lnTo>
                    <a:lnTo>
                      <a:pt x="49" y="36"/>
                    </a:lnTo>
                    <a:lnTo>
                      <a:pt x="46" y="38"/>
                    </a:lnTo>
                    <a:lnTo>
                      <a:pt x="42" y="41"/>
                    </a:lnTo>
                    <a:lnTo>
                      <a:pt x="41" y="44"/>
                    </a:lnTo>
                    <a:lnTo>
                      <a:pt x="38" y="46"/>
                    </a:lnTo>
                    <a:lnTo>
                      <a:pt x="0" y="49"/>
                    </a:lnTo>
                    <a:lnTo>
                      <a:pt x="8" y="41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21" y="33"/>
                    </a:lnTo>
                    <a:lnTo>
                      <a:pt x="26" y="30"/>
                    </a:lnTo>
                    <a:lnTo>
                      <a:pt x="31" y="26"/>
                    </a:lnTo>
                    <a:lnTo>
                      <a:pt x="36" y="23"/>
                    </a:lnTo>
                    <a:lnTo>
                      <a:pt x="41" y="20"/>
                    </a:lnTo>
                    <a:lnTo>
                      <a:pt x="46" y="16"/>
                    </a:lnTo>
                    <a:lnTo>
                      <a:pt x="51" y="15"/>
                    </a:lnTo>
                    <a:lnTo>
                      <a:pt x="56" y="12"/>
                    </a:lnTo>
                    <a:lnTo>
                      <a:pt x="59" y="8"/>
                    </a:lnTo>
                    <a:lnTo>
                      <a:pt x="64" y="5"/>
                    </a:lnTo>
                    <a:lnTo>
                      <a:pt x="69" y="3"/>
                    </a:lnTo>
                    <a:lnTo>
                      <a:pt x="74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0" name="Freeform 904"/>
              <p:cNvSpPr>
                <a:spLocks noChangeAspect="1"/>
              </p:cNvSpPr>
              <p:nvPr/>
            </p:nvSpPr>
            <p:spPr bwMode="auto">
              <a:xfrm>
                <a:off x="4916" y="2337"/>
                <a:ext cx="45" cy="4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48"/>
                  </a:cxn>
                  <a:cxn ang="0">
                    <a:pos x="3" y="44"/>
                  </a:cxn>
                  <a:cxn ang="0">
                    <a:pos x="6" y="41"/>
                  </a:cxn>
                  <a:cxn ang="0">
                    <a:pos x="9" y="39"/>
                  </a:cxn>
                  <a:cxn ang="0">
                    <a:pos x="11" y="36"/>
                  </a:cxn>
                  <a:cxn ang="0">
                    <a:pos x="37" y="10"/>
                  </a:cxn>
                  <a:cxn ang="0">
                    <a:pos x="39" y="7"/>
                  </a:cxn>
                  <a:cxn ang="0">
                    <a:pos x="42" y="3"/>
                  </a:cxn>
                  <a:cxn ang="0">
                    <a:pos x="45" y="2"/>
                  </a:cxn>
                  <a:cxn ang="0">
                    <a:pos x="42" y="0"/>
                  </a:cxn>
                  <a:cxn ang="0">
                    <a:pos x="39" y="2"/>
                  </a:cxn>
                  <a:cxn ang="0">
                    <a:pos x="37" y="5"/>
                  </a:cxn>
                  <a:cxn ang="0">
                    <a:pos x="34" y="8"/>
                  </a:cxn>
                  <a:cxn ang="0">
                    <a:pos x="31" y="10"/>
                  </a:cxn>
                  <a:cxn ang="0">
                    <a:pos x="29" y="13"/>
                  </a:cxn>
                  <a:cxn ang="0">
                    <a:pos x="22" y="20"/>
                  </a:cxn>
                  <a:cxn ang="0">
                    <a:pos x="21" y="23"/>
                  </a:cxn>
                  <a:cxn ang="0">
                    <a:pos x="18" y="25"/>
                  </a:cxn>
                  <a:cxn ang="0">
                    <a:pos x="14" y="28"/>
                  </a:cxn>
                  <a:cxn ang="0">
                    <a:pos x="13" y="31"/>
                  </a:cxn>
                  <a:cxn ang="0">
                    <a:pos x="1" y="43"/>
                  </a:cxn>
                  <a:cxn ang="0">
                    <a:pos x="0" y="46"/>
                  </a:cxn>
                  <a:cxn ang="0">
                    <a:pos x="0" y="44"/>
                  </a:cxn>
                  <a:cxn ang="0">
                    <a:pos x="0" y="48"/>
                  </a:cxn>
                  <a:cxn ang="0">
                    <a:pos x="1" y="48"/>
                  </a:cxn>
                  <a:cxn ang="0">
                    <a:pos x="0" y="48"/>
                  </a:cxn>
                </a:cxnLst>
                <a:rect l="0" t="0" r="r" b="b"/>
                <a:pathLst>
                  <a:path w="45" h="48">
                    <a:moveTo>
                      <a:pt x="0" y="48"/>
                    </a:moveTo>
                    <a:lnTo>
                      <a:pt x="1" y="48"/>
                    </a:lnTo>
                    <a:lnTo>
                      <a:pt x="3" y="44"/>
                    </a:lnTo>
                    <a:lnTo>
                      <a:pt x="6" y="41"/>
                    </a:lnTo>
                    <a:lnTo>
                      <a:pt x="9" y="39"/>
                    </a:lnTo>
                    <a:lnTo>
                      <a:pt x="11" y="36"/>
                    </a:lnTo>
                    <a:lnTo>
                      <a:pt x="37" y="10"/>
                    </a:lnTo>
                    <a:lnTo>
                      <a:pt x="39" y="7"/>
                    </a:lnTo>
                    <a:lnTo>
                      <a:pt x="42" y="3"/>
                    </a:lnTo>
                    <a:lnTo>
                      <a:pt x="45" y="2"/>
                    </a:lnTo>
                    <a:lnTo>
                      <a:pt x="42" y="0"/>
                    </a:lnTo>
                    <a:lnTo>
                      <a:pt x="39" y="2"/>
                    </a:lnTo>
                    <a:lnTo>
                      <a:pt x="37" y="5"/>
                    </a:lnTo>
                    <a:lnTo>
                      <a:pt x="34" y="8"/>
                    </a:lnTo>
                    <a:lnTo>
                      <a:pt x="31" y="10"/>
                    </a:lnTo>
                    <a:lnTo>
                      <a:pt x="29" y="13"/>
                    </a:lnTo>
                    <a:lnTo>
                      <a:pt x="22" y="20"/>
                    </a:lnTo>
                    <a:lnTo>
                      <a:pt x="21" y="23"/>
                    </a:lnTo>
                    <a:lnTo>
                      <a:pt x="18" y="25"/>
                    </a:lnTo>
                    <a:lnTo>
                      <a:pt x="14" y="28"/>
                    </a:lnTo>
                    <a:lnTo>
                      <a:pt x="13" y="31"/>
                    </a:lnTo>
                    <a:lnTo>
                      <a:pt x="1" y="43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1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1" name="Freeform 905"/>
              <p:cNvSpPr>
                <a:spLocks noChangeAspect="1"/>
              </p:cNvSpPr>
              <p:nvPr/>
            </p:nvSpPr>
            <p:spPr bwMode="auto">
              <a:xfrm>
                <a:off x="4871" y="2381"/>
                <a:ext cx="45" cy="7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7" y="7"/>
                  </a:cxn>
                  <a:cxn ang="0">
                    <a:pos x="45" y="4"/>
                  </a:cxn>
                  <a:cxn ang="0">
                    <a:pos x="45" y="0"/>
                  </a:cxn>
                  <a:cxn ang="0">
                    <a:pos x="7" y="4"/>
                  </a:cxn>
                  <a:cxn ang="0">
                    <a:pos x="8" y="5"/>
                  </a:cxn>
                  <a:cxn ang="0">
                    <a:pos x="5" y="4"/>
                  </a:cxn>
                  <a:cxn ang="0">
                    <a:pos x="0" y="7"/>
                  </a:cxn>
                  <a:cxn ang="0">
                    <a:pos x="7" y="7"/>
                  </a:cxn>
                  <a:cxn ang="0">
                    <a:pos x="5" y="4"/>
                  </a:cxn>
                </a:cxnLst>
                <a:rect l="0" t="0" r="r" b="b"/>
                <a:pathLst>
                  <a:path w="45" h="7">
                    <a:moveTo>
                      <a:pt x="5" y="4"/>
                    </a:moveTo>
                    <a:lnTo>
                      <a:pt x="7" y="7"/>
                    </a:lnTo>
                    <a:lnTo>
                      <a:pt x="45" y="4"/>
                    </a:lnTo>
                    <a:lnTo>
                      <a:pt x="45" y="0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5" y="4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2" name="Freeform 906"/>
              <p:cNvSpPr>
                <a:spLocks noChangeAspect="1"/>
              </p:cNvSpPr>
              <p:nvPr/>
            </p:nvSpPr>
            <p:spPr bwMode="auto">
              <a:xfrm>
                <a:off x="4876" y="2335"/>
                <a:ext cx="77" cy="51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1" y="4"/>
                  </a:cxn>
                  <a:cxn ang="0">
                    <a:pos x="66" y="5"/>
                  </a:cxn>
                  <a:cxn ang="0">
                    <a:pos x="61" y="9"/>
                  </a:cxn>
                  <a:cxn ang="0">
                    <a:pos x="56" y="12"/>
                  </a:cxn>
                  <a:cxn ang="0">
                    <a:pos x="51" y="15"/>
                  </a:cxn>
                  <a:cxn ang="0">
                    <a:pos x="46" y="18"/>
                  </a:cxn>
                  <a:cxn ang="0">
                    <a:pos x="41" y="20"/>
                  </a:cxn>
                  <a:cxn ang="0">
                    <a:pos x="38" y="23"/>
                  </a:cxn>
                  <a:cxn ang="0">
                    <a:pos x="33" y="27"/>
                  </a:cxn>
                  <a:cxn ang="0">
                    <a:pos x="28" y="30"/>
                  </a:cxn>
                  <a:cxn ang="0">
                    <a:pos x="23" y="33"/>
                  </a:cxn>
                  <a:cxn ang="0">
                    <a:pos x="18" y="36"/>
                  </a:cxn>
                  <a:cxn ang="0">
                    <a:pos x="13" y="40"/>
                  </a:cxn>
                  <a:cxn ang="0">
                    <a:pos x="10" y="43"/>
                  </a:cxn>
                  <a:cxn ang="0">
                    <a:pos x="5" y="46"/>
                  </a:cxn>
                  <a:cxn ang="0">
                    <a:pos x="0" y="50"/>
                  </a:cxn>
                  <a:cxn ang="0">
                    <a:pos x="3" y="51"/>
                  </a:cxn>
                  <a:cxn ang="0">
                    <a:pos x="7" y="48"/>
                  </a:cxn>
                  <a:cxn ang="0">
                    <a:pos x="12" y="45"/>
                  </a:cxn>
                  <a:cxn ang="0">
                    <a:pos x="17" y="41"/>
                  </a:cxn>
                  <a:cxn ang="0">
                    <a:pos x="20" y="40"/>
                  </a:cxn>
                  <a:cxn ang="0">
                    <a:pos x="25" y="35"/>
                  </a:cxn>
                  <a:cxn ang="0">
                    <a:pos x="30" y="32"/>
                  </a:cxn>
                  <a:cxn ang="0">
                    <a:pos x="35" y="30"/>
                  </a:cxn>
                  <a:cxn ang="0">
                    <a:pos x="40" y="27"/>
                  </a:cxn>
                  <a:cxn ang="0">
                    <a:pos x="43" y="23"/>
                  </a:cxn>
                  <a:cxn ang="0">
                    <a:pos x="48" y="20"/>
                  </a:cxn>
                  <a:cxn ang="0">
                    <a:pos x="53" y="17"/>
                  </a:cxn>
                  <a:cxn ang="0">
                    <a:pos x="58" y="15"/>
                  </a:cxn>
                  <a:cxn ang="0">
                    <a:pos x="62" y="12"/>
                  </a:cxn>
                  <a:cxn ang="0">
                    <a:pos x="67" y="9"/>
                  </a:cxn>
                  <a:cxn ang="0">
                    <a:pos x="72" y="7"/>
                  </a:cxn>
                  <a:cxn ang="0">
                    <a:pos x="77" y="4"/>
                  </a:cxn>
                  <a:cxn ang="0">
                    <a:pos x="76" y="4"/>
                  </a:cxn>
                  <a:cxn ang="0">
                    <a:pos x="76" y="0"/>
                  </a:cxn>
                </a:cxnLst>
                <a:rect l="0" t="0" r="r" b="b"/>
                <a:pathLst>
                  <a:path w="77" h="51">
                    <a:moveTo>
                      <a:pt x="76" y="0"/>
                    </a:moveTo>
                    <a:lnTo>
                      <a:pt x="71" y="4"/>
                    </a:lnTo>
                    <a:lnTo>
                      <a:pt x="66" y="5"/>
                    </a:lnTo>
                    <a:lnTo>
                      <a:pt x="61" y="9"/>
                    </a:lnTo>
                    <a:lnTo>
                      <a:pt x="56" y="12"/>
                    </a:lnTo>
                    <a:lnTo>
                      <a:pt x="51" y="15"/>
                    </a:lnTo>
                    <a:lnTo>
                      <a:pt x="46" y="18"/>
                    </a:lnTo>
                    <a:lnTo>
                      <a:pt x="41" y="20"/>
                    </a:lnTo>
                    <a:lnTo>
                      <a:pt x="38" y="23"/>
                    </a:lnTo>
                    <a:lnTo>
                      <a:pt x="33" y="27"/>
                    </a:lnTo>
                    <a:lnTo>
                      <a:pt x="28" y="30"/>
                    </a:lnTo>
                    <a:lnTo>
                      <a:pt x="23" y="33"/>
                    </a:lnTo>
                    <a:lnTo>
                      <a:pt x="18" y="36"/>
                    </a:lnTo>
                    <a:lnTo>
                      <a:pt x="13" y="40"/>
                    </a:lnTo>
                    <a:lnTo>
                      <a:pt x="10" y="43"/>
                    </a:lnTo>
                    <a:lnTo>
                      <a:pt x="5" y="46"/>
                    </a:lnTo>
                    <a:lnTo>
                      <a:pt x="0" y="50"/>
                    </a:lnTo>
                    <a:lnTo>
                      <a:pt x="3" y="51"/>
                    </a:lnTo>
                    <a:lnTo>
                      <a:pt x="7" y="48"/>
                    </a:lnTo>
                    <a:lnTo>
                      <a:pt x="12" y="45"/>
                    </a:lnTo>
                    <a:lnTo>
                      <a:pt x="17" y="41"/>
                    </a:lnTo>
                    <a:lnTo>
                      <a:pt x="20" y="40"/>
                    </a:lnTo>
                    <a:lnTo>
                      <a:pt x="25" y="35"/>
                    </a:lnTo>
                    <a:lnTo>
                      <a:pt x="30" y="32"/>
                    </a:lnTo>
                    <a:lnTo>
                      <a:pt x="35" y="30"/>
                    </a:lnTo>
                    <a:lnTo>
                      <a:pt x="40" y="27"/>
                    </a:lnTo>
                    <a:lnTo>
                      <a:pt x="43" y="23"/>
                    </a:lnTo>
                    <a:lnTo>
                      <a:pt x="48" y="20"/>
                    </a:lnTo>
                    <a:lnTo>
                      <a:pt x="53" y="17"/>
                    </a:lnTo>
                    <a:lnTo>
                      <a:pt x="58" y="15"/>
                    </a:lnTo>
                    <a:lnTo>
                      <a:pt x="62" y="12"/>
                    </a:lnTo>
                    <a:lnTo>
                      <a:pt x="67" y="9"/>
                    </a:lnTo>
                    <a:lnTo>
                      <a:pt x="72" y="7"/>
                    </a:lnTo>
                    <a:lnTo>
                      <a:pt x="77" y="4"/>
                    </a:lnTo>
                    <a:lnTo>
                      <a:pt x="76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3" name="Freeform 907"/>
              <p:cNvSpPr>
                <a:spLocks noChangeAspect="1"/>
              </p:cNvSpPr>
              <p:nvPr/>
            </p:nvSpPr>
            <p:spPr bwMode="auto">
              <a:xfrm>
                <a:off x="4952" y="2335"/>
                <a:ext cx="11" cy="4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9" y="4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9" y="4"/>
                  </a:cxn>
                </a:cxnLst>
                <a:rect l="0" t="0" r="r" b="b"/>
                <a:pathLst>
                  <a:path w="11" h="4">
                    <a:moveTo>
                      <a:pt x="9" y="4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9" y="4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4" name="Freeform 908"/>
              <p:cNvSpPr>
                <a:spLocks noChangeAspect="1"/>
              </p:cNvSpPr>
              <p:nvPr/>
            </p:nvSpPr>
            <p:spPr bwMode="auto">
              <a:xfrm>
                <a:off x="4398" y="2370"/>
                <a:ext cx="1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5"/>
                  </a:cxn>
                  <a:cxn ang="0">
                    <a:pos x="11" y="5"/>
                  </a:cxn>
                  <a:cxn ang="0">
                    <a:pos x="10" y="6"/>
                  </a:cxn>
                  <a:cxn ang="0">
                    <a:pos x="3" y="6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8" y="0"/>
                  </a:cxn>
                  <a:cxn ang="0">
                    <a:pos x="13" y="0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13" y="5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5" name="Freeform 909"/>
              <p:cNvSpPr>
                <a:spLocks noChangeAspect="1"/>
              </p:cNvSpPr>
              <p:nvPr/>
            </p:nvSpPr>
            <p:spPr bwMode="auto">
              <a:xfrm>
                <a:off x="4395" y="2370"/>
                <a:ext cx="18" cy="8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6"/>
                  </a:cxn>
                  <a:cxn ang="0">
                    <a:pos x="6" y="8"/>
                  </a:cxn>
                  <a:cxn ang="0">
                    <a:pos x="13" y="8"/>
                  </a:cxn>
                  <a:cxn ang="0">
                    <a:pos x="18" y="3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3" y="3"/>
                  </a:cxn>
                  <a:cxn ang="0">
                    <a:pos x="11" y="5"/>
                  </a:cxn>
                  <a:cxn ang="0">
                    <a:pos x="4" y="5"/>
                  </a:cxn>
                  <a:cxn ang="0">
                    <a:pos x="4" y="6"/>
                  </a:cxn>
                  <a:cxn ang="0">
                    <a:pos x="3" y="5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5"/>
                  </a:cxn>
                </a:cxnLst>
                <a:rect l="0" t="0" r="r" b="b"/>
                <a:pathLst>
                  <a:path w="18" h="8">
                    <a:moveTo>
                      <a:pt x="3" y="5"/>
                    </a:moveTo>
                    <a:lnTo>
                      <a:pt x="3" y="6"/>
                    </a:lnTo>
                    <a:lnTo>
                      <a:pt x="6" y="8"/>
                    </a:lnTo>
                    <a:lnTo>
                      <a:pt x="13" y="8"/>
                    </a:lnTo>
                    <a:lnTo>
                      <a:pt x="18" y="3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6" name="Freeform 910"/>
              <p:cNvSpPr>
                <a:spLocks noChangeAspect="1"/>
              </p:cNvSpPr>
              <p:nvPr/>
            </p:nvSpPr>
            <p:spPr bwMode="auto">
              <a:xfrm>
                <a:off x="4398" y="2368"/>
                <a:ext cx="15" cy="8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8" y="3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5" y="2"/>
                  </a:cxn>
                </a:cxnLst>
                <a:rect l="0" t="0" r="r" b="b"/>
                <a:pathLst>
                  <a:path w="15" h="8">
                    <a:moveTo>
                      <a:pt x="15" y="2"/>
                    </a:moveTo>
                    <a:lnTo>
                      <a:pt x="13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7" name="Freeform 911"/>
              <p:cNvSpPr>
                <a:spLocks noChangeAspect="1"/>
              </p:cNvSpPr>
              <p:nvPr/>
            </p:nvSpPr>
            <p:spPr bwMode="auto">
              <a:xfrm>
                <a:off x="5215" y="2373"/>
                <a:ext cx="210" cy="7"/>
              </a:xfrm>
              <a:custGeom>
                <a:avLst/>
                <a:gdLst/>
                <a:ahLst/>
                <a:cxnLst>
                  <a:cxn ang="0">
                    <a:pos x="210" y="0"/>
                  </a:cxn>
                  <a:cxn ang="0">
                    <a:pos x="208" y="2"/>
                  </a:cxn>
                  <a:cxn ang="0">
                    <a:pos x="202" y="3"/>
                  </a:cxn>
                  <a:cxn ang="0">
                    <a:pos x="185" y="3"/>
                  </a:cxn>
                  <a:cxn ang="0">
                    <a:pos x="181" y="5"/>
                  </a:cxn>
                  <a:cxn ang="0">
                    <a:pos x="107" y="5"/>
                  </a:cxn>
                  <a:cxn ang="0">
                    <a:pos x="102" y="3"/>
                  </a:cxn>
                  <a:cxn ang="0">
                    <a:pos x="72" y="3"/>
                  </a:cxn>
                  <a:cxn ang="0">
                    <a:pos x="68" y="5"/>
                  </a:cxn>
                  <a:cxn ang="0">
                    <a:pos x="40" y="5"/>
                  </a:cxn>
                  <a:cxn ang="0">
                    <a:pos x="3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3" y="3"/>
                  </a:cxn>
                  <a:cxn ang="0">
                    <a:pos x="18" y="2"/>
                  </a:cxn>
                  <a:cxn ang="0">
                    <a:pos x="61" y="2"/>
                  </a:cxn>
                  <a:cxn ang="0">
                    <a:pos x="68" y="0"/>
                  </a:cxn>
                  <a:cxn ang="0">
                    <a:pos x="122" y="0"/>
                  </a:cxn>
                  <a:cxn ang="0">
                    <a:pos x="128" y="2"/>
                  </a:cxn>
                  <a:cxn ang="0">
                    <a:pos x="195" y="2"/>
                  </a:cxn>
                  <a:cxn ang="0">
                    <a:pos x="197" y="0"/>
                  </a:cxn>
                  <a:cxn ang="0">
                    <a:pos x="210" y="0"/>
                  </a:cxn>
                </a:cxnLst>
                <a:rect l="0" t="0" r="r" b="b"/>
                <a:pathLst>
                  <a:path w="210" h="7">
                    <a:moveTo>
                      <a:pt x="210" y="0"/>
                    </a:moveTo>
                    <a:lnTo>
                      <a:pt x="208" y="2"/>
                    </a:lnTo>
                    <a:lnTo>
                      <a:pt x="202" y="3"/>
                    </a:lnTo>
                    <a:lnTo>
                      <a:pt x="185" y="3"/>
                    </a:lnTo>
                    <a:lnTo>
                      <a:pt x="181" y="5"/>
                    </a:lnTo>
                    <a:lnTo>
                      <a:pt x="107" y="5"/>
                    </a:lnTo>
                    <a:lnTo>
                      <a:pt x="102" y="3"/>
                    </a:lnTo>
                    <a:lnTo>
                      <a:pt x="72" y="3"/>
                    </a:lnTo>
                    <a:lnTo>
                      <a:pt x="68" y="5"/>
                    </a:lnTo>
                    <a:lnTo>
                      <a:pt x="40" y="5"/>
                    </a:lnTo>
                    <a:lnTo>
                      <a:pt x="3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3" y="3"/>
                    </a:lnTo>
                    <a:lnTo>
                      <a:pt x="18" y="2"/>
                    </a:lnTo>
                    <a:lnTo>
                      <a:pt x="61" y="2"/>
                    </a:lnTo>
                    <a:lnTo>
                      <a:pt x="68" y="0"/>
                    </a:lnTo>
                    <a:lnTo>
                      <a:pt x="122" y="0"/>
                    </a:lnTo>
                    <a:lnTo>
                      <a:pt x="128" y="2"/>
                    </a:lnTo>
                    <a:lnTo>
                      <a:pt x="195" y="2"/>
                    </a:lnTo>
                    <a:lnTo>
                      <a:pt x="197" y="0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8" name="Freeform 912"/>
              <p:cNvSpPr>
                <a:spLocks noChangeAspect="1"/>
              </p:cNvSpPr>
              <p:nvPr/>
            </p:nvSpPr>
            <p:spPr bwMode="auto">
              <a:xfrm>
                <a:off x="5420" y="2371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3" y="2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lnTo>
                      <a:pt x="3" y="4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9" name="Freeform 913"/>
              <p:cNvSpPr>
                <a:spLocks noChangeAspect="1"/>
              </p:cNvSpPr>
              <p:nvPr/>
            </p:nvSpPr>
            <p:spPr bwMode="auto">
              <a:xfrm>
                <a:off x="5422" y="2373"/>
                <a:ext cx="5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5" y="3"/>
                  </a:cxn>
                  <a:cxn ang="0">
                    <a:pos x="3" y="2"/>
                  </a:cxn>
                  <a:cxn ang="0">
                    <a:pos x="1" y="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0" name="Freeform 914"/>
              <p:cNvSpPr>
                <a:spLocks noChangeAspect="1"/>
              </p:cNvSpPr>
              <p:nvPr/>
            </p:nvSpPr>
            <p:spPr bwMode="auto">
              <a:xfrm>
                <a:off x="5243" y="2375"/>
                <a:ext cx="180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6"/>
                  </a:cxn>
                  <a:cxn ang="0">
                    <a:pos x="17" y="5"/>
                  </a:cxn>
                  <a:cxn ang="0">
                    <a:pos x="153" y="5"/>
                  </a:cxn>
                  <a:cxn ang="0">
                    <a:pos x="157" y="3"/>
                  </a:cxn>
                  <a:cxn ang="0">
                    <a:pos x="174" y="3"/>
                  </a:cxn>
                  <a:cxn ang="0">
                    <a:pos x="180" y="1"/>
                  </a:cxn>
                  <a:cxn ang="0">
                    <a:pos x="180" y="0"/>
                  </a:cxn>
                  <a:cxn ang="0">
                    <a:pos x="157" y="0"/>
                  </a:cxn>
                  <a:cxn ang="0">
                    <a:pos x="153" y="1"/>
                  </a:cxn>
                  <a:cxn ang="0">
                    <a:pos x="95" y="1"/>
                  </a:cxn>
                  <a:cxn ang="0">
                    <a:pos x="90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12" y="1"/>
                  </a:cxn>
                  <a:cxn ang="0">
                    <a:pos x="5" y="3"/>
                  </a:cxn>
                  <a:cxn ang="0">
                    <a:pos x="0" y="3"/>
                  </a:cxn>
                  <a:cxn ang="0">
                    <a:pos x="0" y="6"/>
                  </a:cxn>
                </a:cxnLst>
                <a:rect l="0" t="0" r="r" b="b"/>
                <a:pathLst>
                  <a:path w="180" h="6">
                    <a:moveTo>
                      <a:pt x="0" y="6"/>
                    </a:moveTo>
                    <a:lnTo>
                      <a:pt x="12" y="6"/>
                    </a:lnTo>
                    <a:lnTo>
                      <a:pt x="17" y="5"/>
                    </a:lnTo>
                    <a:lnTo>
                      <a:pt x="153" y="5"/>
                    </a:lnTo>
                    <a:lnTo>
                      <a:pt x="157" y="3"/>
                    </a:lnTo>
                    <a:lnTo>
                      <a:pt x="174" y="3"/>
                    </a:lnTo>
                    <a:lnTo>
                      <a:pt x="180" y="1"/>
                    </a:lnTo>
                    <a:lnTo>
                      <a:pt x="180" y="0"/>
                    </a:lnTo>
                    <a:lnTo>
                      <a:pt x="157" y="0"/>
                    </a:lnTo>
                    <a:lnTo>
                      <a:pt x="153" y="1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12" y="1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1" name="Freeform 915"/>
              <p:cNvSpPr>
                <a:spLocks noChangeAspect="1"/>
              </p:cNvSpPr>
              <p:nvPr/>
            </p:nvSpPr>
            <p:spPr bwMode="auto">
              <a:xfrm>
                <a:off x="5214" y="2378"/>
                <a:ext cx="29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9" y="3"/>
                  </a:cxn>
                  <a:cxn ang="0">
                    <a:pos x="29" y="0"/>
                  </a:cxn>
                  <a:cxn ang="0">
                    <a:pos x="1" y="0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0" y="2"/>
                  </a:cxn>
                </a:cxnLst>
                <a:rect l="0" t="0" r="r" b="b"/>
                <a:pathLst>
                  <a:path w="29" h="3">
                    <a:moveTo>
                      <a:pt x="0" y="2"/>
                    </a:moveTo>
                    <a:lnTo>
                      <a:pt x="1" y="3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2" name="Freeform 916"/>
              <p:cNvSpPr>
                <a:spLocks noChangeAspect="1"/>
              </p:cNvSpPr>
              <p:nvPr/>
            </p:nvSpPr>
            <p:spPr bwMode="auto">
              <a:xfrm>
                <a:off x="5214" y="2375"/>
                <a:ext cx="3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3" name="Freeform 917"/>
              <p:cNvSpPr>
                <a:spLocks noChangeAspect="1"/>
              </p:cNvSpPr>
              <p:nvPr/>
            </p:nvSpPr>
            <p:spPr bwMode="auto">
              <a:xfrm>
                <a:off x="5215" y="2371"/>
                <a:ext cx="195" cy="7"/>
              </a:xfrm>
              <a:custGeom>
                <a:avLst/>
                <a:gdLst/>
                <a:ahLst/>
                <a:cxnLst>
                  <a:cxn ang="0">
                    <a:pos x="195" y="2"/>
                  </a:cxn>
                  <a:cxn ang="0">
                    <a:pos x="189" y="0"/>
                  </a:cxn>
                  <a:cxn ang="0">
                    <a:pos x="182" y="2"/>
                  </a:cxn>
                  <a:cxn ang="0">
                    <a:pos x="159" y="2"/>
                  </a:cxn>
                  <a:cxn ang="0">
                    <a:pos x="153" y="0"/>
                  </a:cxn>
                  <a:cxn ang="0">
                    <a:pos x="54" y="0"/>
                  </a:cxn>
                  <a:cxn ang="0">
                    <a:pos x="49" y="2"/>
                  </a:cxn>
                  <a:cxn ang="0">
                    <a:pos x="25" y="2"/>
                  </a:cxn>
                  <a:cxn ang="0">
                    <a:pos x="18" y="4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13" y="7"/>
                  </a:cxn>
                  <a:cxn ang="0">
                    <a:pos x="18" y="5"/>
                  </a:cxn>
                  <a:cxn ang="0">
                    <a:pos x="43" y="5"/>
                  </a:cxn>
                  <a:cxn ang="0">
                    <a:pos x="49" y="4"/>
                  </a:cxn>
                  <a:cxn ang="0">
                    <a:pos x="153" y="4"/>
                  </a:cxn>
                  <a:cxn ang="0">
                    <a:pos x="159" y="5"/>
                  </a:cxn>
                  <a:cxn ang="0">
                    <a:pos x="182" y="5"/>
                  </a:cxn>
                  <a:cxn ang="0">
                    <a:pos x="189" y="4"/>
                  </a:cxn>
                  <a:cxn ang="0">
                    <a:pos x="195" y="4"/>
                  </a:cxn>
                  <a:cxn ang="0">
                    <a:pos x="195" y="2"/>
                  </a:cxn>
                </a:cxnLst>
                <a:rect l="0" t="0" r="r" b="b"/>
                <a:pathLst>
                  <a:path w="195" h="7">
                    <a:moveTo>
                      <a:pt x="195" y="2"/>
                    </a:moveTo>
                    <a:lnTo>
                      <a:pt x="189" y="0"/>
                    </a:lnTo>
                    <a:lnTo>
                      <a:pt x="182" y="2"/>
                    </a:lnTo>
                    <a:lnTo>
                      <a:pt x="159" y="2"/>
                    </a:lnTo>
                    <a:lnTo>
                      <a:pt x="153" y="0"/>
                    </a:lnTo>
                    <a:lnTo>
                      <a:pt x="54" y="0"/>
                    </a:lnTo>
                    <a:lnTo>
                      <a:pt x="49" y="2"/>
                    </a:lnTo>
                    <a:lnTo>
                      <a:pt x="25" y="2"/>
                    </a:lnTo>
                    <a:lnTo>
                      <a:pt x="18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3" y="7"/>
                    </a:lnTo>
                    <a:lnTo>
                      <a:pt x="18" y="5"/>
                    </a:lnTo>
                    <a:lnTo>
                      <a:pt x="43" y="5"/>
                    </a:lnTo>
                    <a:lnTo>
                      <a:pt x="49" y="4"/>
                    </a:lnTo>
                    <a:lnTo>
                      <a:pt x="153" y="4"/>
                    </a:lnTo>
                    <a:lnTo>
                      <a:pt x="159" y="5"/>
                    </a:lnTo>
                    <a:lnTo>
                      <a:pt x="182" y="5"/>
                    </a:lnTo>
                    <a:lnTo>
                      <a:pt x="189" y="4"/>
                    </a:lnTo>
                    <a:lnTo>
                      <a:pt x="195" y="4"/>
                    </a:lnTo>
                    <a:lnTo>
                      <a:pt x="19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4" name="Freeform 918"/>
              <p:cNvSpPr>
                <a:spLocks noChangeAspect="1"/>
              </p:cNvSpPr>
              <p:nvPr/>
            </p:nvSpPr>
            <p:spPr bwMode="auto">
              <a:xfrm>
                <a:off x="5410" y="2370"/>
                <a:ext cx="20" cy="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3" y="1"/>
                  </a:cxn>
                  <a:cxn ang="0">
                    <a:pos x="17" y="3"/>
                  </a:cxn>
                  <a:cxn ang="0">
                    <a:pos x="20" y="1"/>
                  </a:cxn>
                  <a:cxn ang="0">
                    <a:pos x="15" y="1"/>
                  </a:cxn>
                  <a:cxn ang="0">
                    <a:pos x="17" y="3"/>
                  </a:cxn>
                </a:cxnLst>
                <a:rect l="0" t="0" r="r" b="b"/>
                <a:pathLst>
                  <a:path w="20" h="5">
                    <a:moveTo>
                      <a:pt x="17" y="3"/>
                    </a:move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3" y="1"/>
                    </a:lnTo>
                    <a:lnTo>
                      <a:pt x="17" y="3"/>
                    </a:lnTo>
                    <a:lnTo>
                      <a:pt x="20" y="1"/>
                    </a:lnTo>
                    <a:lnTo>
                      <a:pt x="15" y="1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5" name="Freeform 919"/>
              <p:cNvSpPr>
                <a:spLocks noChangeAspect="1"/>
              </p:cNvSpPr>
              <p:nvPr/>
            </p:nvSpPr>
            <p:spPr bwMode="auto">
              <a:xfrm>
                <a:off x="4645" y="2378"/>
                <a:ext cx="13" cy="1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10" y="7"/>
                  </a:cxn>
                  <a:cxn ang="0">
                    <a:pos x="10" y="10"/>
                  </a:cxn>
                  <a:cxn ang="0">
                    <a:pos x="8" y="11"/>
                  </a:cxn>
                  <a:cxn ang="0">
                    <a:pos x="7" y="11"/>
                  </a:cxn>
                  <a:cxn ang="0">
                    <a:pos x="3" y="13"/>
                  </a:cxn>
                  <a:cxn ang="0">
                    <a:pos x="0" y="11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13" y="0"/>
                  </a:cxn>
                </a:cxnLst>
                <a:rect l="0" t="0" r="r" b="b"/>
                <a:pathLst>
                  <a:path w="13" h="13">
                    <a:moveTo>
                      <a:pt x="13" y="0"/>
                    </a:moveTo>
                    <a:lnTo>
                      <a:pt x="12" y="3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3" y="13"/>
                    </a:lnTo>
                    <a:lnTo>
                      <a:pt x="0" y="11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6" name="Freeform 920"/>
              <p:cNvSpPr>
                <a:spLocks noChangeAspect="1"/>
              </p:cNvSpPr>
              <p:nvPr/>
            </p:nvSpPr>
            <p:spPr bwMode="auto">
              <a:xfrm>
                <a:off x="4642" y="2378"/>
                <a:ext cx="18" cy="15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3" y="13"/>
                  </a:cxn>
                  <a:cxn ang="0">
                    <a:pos x="6" y="15"/>
                  </a:cxn>
                  <a:cxn ang="0">
                    <a:pos x="10" y="13"/>
                  </a:cxn>
                  <a:cxn ang="0">
                    <a:pos x="15" y="8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8" y="2"/>
                  </a:cxn>
                  <a:cxn ang="0">
                    <a:pos x="15" y="0"/>
                  </a:cxn>
                  <a:cxn ang="0">
                    <a:pos x="13" y="3"/>
                  </a:cxn>
                  <a:cxn ang="0">
                    <a:pos x="13" y="5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3" y="10"/>
                  </a:cxn>
                  <a:cxn ang="0">
                    <a:pos x="5" y="13"/>
                  </a:cxn>
                  <a:cxn ang="0">
                    <a:pos x="3" y="11"/>
                  </a:cxn>
                  <a:cxn ang="0">
                    <a:pos x="0" y="13"/>
                  </a:cxn>
                  <a:cxn ang="0">
                    <a:pos x="3" y="13"/>
                  </a:cxn>
                  <a:cxn ang="0">
                    <a:pos x="3" y="11"/>
                  </a:cxn>
                </a:cxnLst>
                <a:rect l="0" t="0" r="r" b="b"/>
                <a:pathLst>
                  <a:path w="18" h="15">
                    <a:moveTo>
                      <a:pt x="3" y="11"/>
                    </a:moveTo>
                    <a:lnTo>
                      <a:pt x="3" y="13"/>
                    </a:lnTo>
                    <a:lnTo>
                      <a:pt x="6" y="15"/>
                    </a:lnTo>
                    <a:lnTo>
                      <a:pt x="10" y="13"/>
                    </a:lnTo>
                    <a:lnTo>
                      <a:pt x="15" y="8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0" y="13"/>
                    </a:lnTo>
                    <a:lnTo>
                      <a:pt x="3" y="13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7" name="Freeform 921"/>
              <p:cNvSpPr>
                <a:spLocks noChangeAspect="1"/>
              </p:cNvSpPr>
              <p:nvPr/>
            </p:nvSpPr>
            <p:spPr bwMode="auto">
              <a:xfrm>
                <a:off x="4645" y="2375"/>
                <a:ext cx="17" cy="16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2" y="1"/>
                  </a:cxn>
                  <a:cxn ang="0">
                    <a:pos x="0" y="13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7" y="11"/>
                  </a:cxn>
                  <a:cxn ang="0">
                    <a:pos x="7" y="10"/>
                  </a:cxn>
                  <a:cxn ang="0">
                    <a:pos x="8" y="8"/>
                  </a:cxn>
                  <a:cxn ang="0">
                    <a:pos x="10" y="8"/>
                  </a:cxn>
                  <a:cxn ang="0">
                    <a:pos x="12" y="6"/>
                  </a:cxn>
                  <a:cxn ang="0">
                    <a:pos x="13" y="6"/>
                  </a:cxn>
                  <a:cxn ang="0">
                    <a:pos x="12" y="3"/>
                  </a:cxn>
                  <a:cxn ang="0">
                    <a:pos x="15" y="5"/>
                  </a:cxn>
                  <a:cxn ang="0">
                    <a:pos x="17" y="0"/>
                  </a:cxn>
                  <a:cxn ang="0">
                    <a:pos x="12" y="1"/>
                  </a:cxn>
                  <a:cxn ang="0">
                    <a:pos x="15" y="5"/>
                  </a:cxn>
                </a:cxnLst>
                <a:rect l="0" t="0" r="r" b="b"/>
                <a:pathLst>
                  <a:path w="17" h="16">
                    <a:moveTo>
                      <a:pt x="15" y="5"/>
                    </a:moveTo>
                    <a:lnTo>
                      <a:pt x="12" y="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2" y="3"/>
                    </a:lnTo>
                    <a:lnTo>
                      <a:pt x="15" y="5"/>
                    </a:lnTo>
                    <a:lnTo>
                      <a:pt x="17" y="0"/>
                    </a:lnTo>
                    <a:lnTo>
                      <a:pt x="12" y="1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8" name="Freeform 922"/>
              <p:cNvSpPr>
                <a:spLocks noChangeAspect="1"/>
              </p:cNvSpPr>
              <p:nvPr/>
            </p:nvSpPr>
            <p:spPr bwMode="auto">
              <a:xfrm>
                <a:off x="5276" y="2403"/>
                <a:ext cx="242" cy="23"/>
              </a:xfrm>
              <a:custGeom>
                <a:avLst/>
                <a:gdLst/>
                <a:ahLst/>
                <a:cxnLst>
                  <a:cxn ang="0">
                    <a:pos x="242" y="9"/>
                  </a:cxn>
                  <a:cxn ang="0">
                    <a:pos x="239" y="11"/>
                  </a:cxn>
                  <a:cxn ang="0">
                    <a:pos x="236" y="13"/>
                  </a:cxn>
                  <a:cxn ang="0">
                    <a:pos x="231" y="13"/>
                  </a:cxn>
                  <a:cxn ang="0">
                    <a:pos x="228" y="14"/>
                  </a:cxn>
                  <a:cxn ang="0">
                    <a:pos x="211" y="14"/>
                  </a:cxn>
                  <a:cxn ang="0">
                    <a:pos x="208" y="16"/>
                  </a:cxn>
                  <a:cxn ang="0">
                    <a:pos x="151" y="16"/>
                  </a:cxn>
                  <a:cxn ang="0">
                    <a:pos x="146" y="18"/>
                  </a:cxn>
                  <a:cxn ang="0">
                    <a:pos x="123" y="18"/>
                  </a:cxn>
                  <a:cxn ang="0">
                    <a:pos x="118" y="19"/>
                  </a:cxn>
                  <a:cxn ang="0">
                    <a:pos x="100" y="19"/>
                  </a:cxn>
                  <a:cxn ang="0">
                    <a:pos x="95" y="21"/>
                  </a:cxn>
                  <a:cxn ang="0">
                    <a:pos x="74" y="21"/>
                  </a:cxn>
                  <a:cxn ang="0">
                    <a:pos x="67" y="23"/>
                  </a:cxn>
                  <a:cxn ang="0">
                    <a:pos x="7" y="23"/>
                  </a:cxn>
                  <a:cxn ang="0">
                    <a:pos x="0" y="21"/>
                  </a:cxn>
                  <a:cxn ang="0">
                    <a:pos x="3" y="19"/>
                  </a:cxn>
                  <a:cxn ang="0">
                    <a:pos x="7" y="16"/>
                  </a:cxn>
                  <a:cxn ang="0">
                    <a:pos x="11" y="14"/>
                  </a:cxn>
                  <a:cxn ang="0">
                    <a:pos x="15" y="13"/>
                  </a:cxn>
                  <a:cxn ang="0">
                    <a:pos x="18" y="11"/>
                  </a:cxn>
                  <a:cxn ang="0">
                    <a:pos x="23" y="9"/>
                  </a:cxn>
                  <a:cxn ang="0">
                    <a:pos x="26" y="8"/>
                  </a:cxn>
                  <a:cxn ang="0">
                    <a:pos x="31" y="8"/>
                  </a:cxn>
                  <a:cxn ang="0">
                    <a:pos x="36" y="6"/>
                  </a:cxn>
                  <a:cxn ang="0">
                    <a:pos x="39" y="5"/>
                  </a:cxn>
                  <a:cxn ang="0">
                    <a:pos x="44" y="5"/>
                  </a:cxn>
                  <a:cxn ang="0">
                    <a:pos x="49" y="3"/>
                  </a:cxn>
                  <a:cxn ang="0">
                    <a:pos x="52" y="1"/>
                  </a:cxn>
                  <a:cxn ang="0">
                    <a:pos x="57" y="1"/>
                  </a:cxn>
                  <a:cxn ang="0">
                    <a:pos x="62" y="0"/>
                  </a:cxn>
                  <a:cxn ang="0">
                    <a:pos x="88" y="0"/>
                  </a:cxn>
                  <a:cxn ang="0">
                    <a:pos x="95" y="1"/>
                  </a:cxn>
                  <a:cxn ang="0">
                    <a:pos x="123" y="1"/>
                  </a:cxn>
                  <a:cxn ang="0">
                    <a:pos x="128" y="3"/>
                  </a:cxn>
                  <a:cxn ang="0">
                    <a:pos x="151" y="3"/>
                  </a:cxn>
                  <a:cxn ang="0">
                    <a:pos x="156" y="5"/>
                  </a:cxn>
                  <a:cxn ang="0">
                    <a:pos x="177" y="5"/>
                  </a:cxn>
                  <a:cxn ang="0">
                    <a:pos x="183" y="6"/>
                  </a:cxn>
                  <a:cxn ang="0">
                    <a:pos x="200" y="6"/>
                  </a:cxn>
                  <a:cxn ang="0">
                    <a:pos x="205" y="8"/>
                  </a:cxn>
                  <a:cxn ang="0">
                    <a:pos x="226" y="8"/>
                  </a:cxn>
                  <a:cxn ang="0">
                    <a:pos x="231" y="9"/>
                  </a:cxn>
                  <a:cxn ang="0">
                    <a:pos x="242" y="9"/>
                  </a:cxn>
                </a:cxnLst>
                <a:rect l="0" t="0" r="r" b="b"/>
                <a:pathLst>
                  <a:path w="242" h="23">
                    <a:moveTo>
                      <a:pt x="242" y="9"/>
                    </a:moveTo>
                    <a:lnTo>
                      <a:pt x="239" y="11"/>
                    </a:lnTo>
                    <a:lnTo>
                      <a:pt x="236" y="13"/>
                    </a:lnTo>
                    <a:lnTo>
                      <a:pt x="231" y="13"/>
                    </a:lnTo>
                    <a:lnTo>
                      <a:pt x="228" y="14"/>
                    </a:lnTo>
                    <a:lnTo>
                      <a:pt x="211" y="14"/>
                    </a:lnTo>
                    <a:lnTo>
                      <a:pt x="208" y="16"/>
                    </a:lnTo>
                    <a:lnTo>
                      <a:pt x="151" y="16"/>
                    </a:lnTo>
                    <a:lnTo>
                      <a:pt x="146" y="18"/>
                    </a:lnTo>
                    <a:lnTo>
                      <a:pt x="123" y="18"/>
                    </a:lnTo>
                    <a:lnTo>
                      <a:pt x="118" y="19"/>
                    </a:lnTo>
                    <a:lnTo>
                      <a:pt x="100" y="19"/>
                    </a:lnTo>
                    <a:lnTo>
                      <a:pt x="95" y="21"/>
                    </a:lnTo>
                    <a:lnTo>
                      <a:pt x="74" y="21"/>
                    </a:lnTo>
                    <a:lnTo>
                      <a:pt x="67" y="23"/>
                    </a:lnTo>
                    <a:lnTo>
                      <a:pt x="7" y="23"/>
                    </a:lnTo>
                    <a:lnTo>
                      <a:pt x="0" y="21"/>
                    </a:lnTo>
                    <a:lnTo>
                      <a:pt x="3" y="19"/>
                    </a:lnTo>
                    <a:lnTo>
                      <a:pt x="7" y="16"/>
                    </a:lnTo>
                    <a:lnTo>
                      <a:pt x="11" y="14"/>
                    </a:lnTo>
                    <a:lnTo>
                      <a:pt x="15" y="13"/>
                    </a:lnTo>
                    <a:lnTo>
                      <a:pt x="18" y="11"/>
                    </a:lnTo>
                    <a:lnTo>
                      <a:pt x="23" y="9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6" y="6"/>
                    </a:lnTo>
                    <a:lnTo>
                      <a:pt x="39" y="5"/>
                    </a:lnTo>
                    <a:lnTo>
                      <a:pt x="44" y="5"/>
                    </a:lnTo>
                    <a:lnTo>
                      <a:pt x="49" y="3"/>
                    </a:lnTo>
                    <a:lnTo>
                      <a:pt x="52" y="1"/>
                    </a:lnTo>
                    <a:lnTo>
                      <a:pt x="57" y="1"/>
                    </a:lnTo>
                    <a:lnTo>
                      <a:pt x="62" y="0"/>
                    </a:lnTo>
                    <a:lnTo>
                      <a:pt x="88" y="0"/>
                    </a:lnTo>
                    <a:lnTo>
                      <a:pt x="95" y="1"/>
                    </a:lnTo>
                    <a:lnTo>
                      <a:pt x="123" y="1"/>
                    </a:lnTo>
                    <a:lnTo>
                      <a:pt x="128" y="3"/>
                    </a:lnTo>
                    <a:lnTo>
                      <a:pt x="151" y="3"/>
                    </a:lnTo>
                    <a:lnTo>
                      <a:pt x="156" y="5"/>
                    </a:lnTo>
                    <a:lnTo>
                      <a:pt x="177" y="5"/>
                    </a:lnTo>
                    <a:lnTo>
                      <a:pt x="183" y="6"/>
                    </a:lnTo>
                    <a:lnTo>
                      <a:pt x="200" y="6"/>
                    </a:lnTo>
                    <a:lnTo>
                      <a:pt x="205" y="8"/>
                    </a:lnTo>
                    <a:lnTo>
                      <a:pt x="226" y="8"/>
                    </a:lnTo>
                    <a:lnTo>
                      <a:pt x="231" y="9"/>
                    </a:lnTo>
                    <a:lnTo>
                      <a:pt x="242" y="9"/>
                    </a:lnTo>
                    <a:close/>
                  </a:path>
                </a:pathLst>
              </a:custGeom>
              <a:solidFill>
                <a:srgbClr val="FF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9" name="Freeform 923"/>
              <p:cNvSpPr>
                <a:spLocks noChangeAspect="1"/>
              </p:cNvSpPr>
              <p:nvPr/>
            </p:nvSpPr>
            <p:spPr bwMode="auto">
              <a:xfrm>
                <a:off x="5456" y="2411"/>
                <a:ext cx="62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0" y="10"/>
                  </a:cxn>
                  <a:cxn ang="0">
                    <a:pos x="23" y="8"/>
                  </a:cxn>
                  <a:cxn ang="0">
                    <a:pos x="48" y="8"/>
                  </a:cxn>
                  <a:cxn ang="0">
                    <a:pos x="53" y="6"/>
                  </a:cxn>
                  <a:cxn ang="0">
                    <a:pos x="56" y="6"/>
                  </a:cxn>
                  <a:cxn ang="0">
                    <a:pos x="59" y="5"/>
                  </a:cxn>
                  <a:cxn ang="0">
                    <a:pos x="62" y="3"/>
                  </a:cxn>
                  <a:cxn ang="0">
                    <a:pos x="62" y="0"/>
                  </a:cxn>
                  <a:cxn ang="0">
                    <a:pos x="58" y="1"/>
                  </a:cxn>
                  <a:cxn ang="0">
                    <a:pos x="56" y="3"/>
                  </a:cxn>
                  <a:cxn ang="0">
                    <a:pos x="51" y="3"/>
                  </a:cxn>
                  <a:cxn ang="0">
                    <a:pos x="48" y="5"/>
                  </a:cxn>
                  <a:cxn ang="0">
                    <a:pos x="23" y="5"/>
                  </a:cxn>
                  <a:cxn ang="0">
                    <a:pos x="20" y="6"/>
                  </a:cxn>
                  <a:cxn ang="0">
                    <a:pos x="0" y="6"/>
                  </a:cxn>
                  <a:cxn ang="0">
                    <a:pos x="0" y="10"/>
                  </a:cxn>
                </a:cxnLst>
                <a:rect l="0" t="0" r="r" b="b"/>
                <a:pathLst>
                  <a:path w="62" h="10">
                    <a:moveTo>
                      <a:pt x="0" y="10"/>
                    </a:moveTo>
                    <a:lnTo>
                      <a:pt x="20" y="10"/>
                    </a:lnTo>
                    <a:lnTo>
                      <a:pt x="23" y="8"/>
                    </a:lnTo>
                    <a:lnTo>
                      <a:pt x="48" y="8"/>
                    </a:lnTo>
                    <a:lnTo>
                      <a:pt x="53" y="6"/>
                    </a:lnTo>
                    <a:lnTo>
                      <a:pt x="56" y="6"/>
                    </a:lnTo>
                    <a:lnTo>
                      <a:pt x="59" y="5"/>
                    </a:lnTo>
                    <a:lnTo>
                      <a:pt x="62" y="3"/>
                    </a:lnTo>
                    <a:lnTo>
                      <a:pt x="62" y="0"/>
                    </a:lnTo>
                    <a:lnTo>
                      <a:pt x="58" y="1"/>
                    </a:lnTo>
                    <a:lnTo>
                      <a:pt x="56" y="3"/>
                    </a:lnTo>
                    <a:lnTo>
                      <a:pt x="51" y="3"/>
                    </a:lnTo>
                    <a:lnTo>
                      <a:pt x="48" y="5"/>
                    </a:lnTo>
                    <a:lnTo>
                      <a:pt x="23" y="5"/>
                    </a:lnTo>
                    <a:lnTo>
                      <a:pt x="20" y="6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0" name="Freeform 924"/>
              <p:cNvSpPr>
                <a:spLocks noChangeAspect="1"/>
              </p:cNvSpPr>
              <p:nvPr/>
            </p:nvSpPr>
            <p:spPr bwMode="auto">
              <a:xfrm>
                <a:off x="5271" y="2417"/>
                <a:ext cx="185" cy="10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9"/>
                  </a:cxn>
                  <a:cxn ang="0">
                    <a:pos x="12" y="10"/>
                  </a:cxn>
                  <a:cxn ang="0">
                    <a:pos x="72" y="10"/>
                  </a:cxn>
                  <a:cxn ang="0">
                    <a:pos x="79" y="9"/>
                  </a:cxn>
                  <a:cxn ang="0">
                    <a:pos x="100" y="9"/>
                  </a:cxn>
                  <a:cxn ang="0">
                    <a:pos x="105" y="7"/>
                  </a:cxn>
                  <a:cxn ang="0">
                    <a:pos x="123" y="7"/>
                  </a:cxn>
                  <a:cxn ang="0">
                    <a:pos x="128" y="5"/>
                  </a:cxn>
                  <a:cxn ang="0">
                    <a:pos x="151" y="5"/>
                  </a:cxn>
                  <a:cxn ang="0">
                    <a:pos x="156" y="4"/>
                  </a:cxn>
                  <a:cxn ang="0">
                    <a:pos x="185" y="4"/>
                  </a:cxn>
                  <a:cxn ang="0">
                    <a:pos x="185" y="0"/>
                  </a:cxn>
                  <a:cxn ang="0">
                    <a:pos x="167" y="0"/>
                  </a:cxn>
                  <a:cxn ang="0">
                    <a:pos x="161" y="2"/>
                  </a:cxn>
                  <a:cxn ang="0">
                    <a:pos x="128" y="2"/>
                  </a:cxn>
                  <a:cxn ang="0">
                    <a:pos x="123" y="4"/>
                  </a:cxn>
                  <a:cxn ang="0">
                    <a:pos x="105" y="4"/>
                  </a:cxn>
                  <a:cxn ang="0">
                    <a:pos x="100" y="5"/>
                  </a:cxn>
                  <a:cxn ang="0">
                    <a:pos x="79" y="5"/>
                  </a:cxn>
                  <a:cxn ang="0">
                    <a:pos x="72" y="7"/>
                  </a:cxn>
                  <a:cxn ang="0">
                    <a:pos x="12" y="7"/>
                  </a:cxn>
                  <a:cxn ang="0">
                    <a:pos x="5" y="5"/>
                  </a:cxn>
                  <a:cxn ang="0">
                    <a:pos x="7" y="9"/>
                  </a:cxn>
                  <a:cxn ang="0">
                    <a:pos x="5" y="5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5"/>
                  </a:cxn>
                </a:cxnLst>
                <a:rect l="0" t="0" r="r" b="b"/>
                <a:pathLst>
                  <a:path w="185" h="10">
                    <a:moveTo>
                      <a:pt x="5" y="5"/>
                    </a:moveTo>
                    <a:lnTo>
                      <a:pt x="5" y="9"/>
                    </a:lnTo>
                    <a:lnTo>
                      <a:pt x="12" y="10"/>
                    </a:lnTo>
                    <a:lnTo>
                      <a:pt x="72" y="10"/>
                    </a:lnTo>
                    <a:lnTo>
                      <a:pt x="79" y="9"/>
                    </a:lnTo>
                    <a:lnTo>
                      <a:pt x="100" y="9"/>
                    </a:lnTo>
                    <a:lnTo>
                      <a:pt x="105" y="7"/>
                    </a:lnTo>
                    <a:lnTo>
                      <a:pt x="123" y="7"/>
                    </a:lnTo>
                    <a:lnTo>
                      <a:pt x="128" y="5"/>
                    </a:lnTo>
                    <a:lnTo>
                      <a:pt x="151" y="5"/>
                    </a:lnTo>
                    <a:lnTo>
                      <a:pt x="156" y="4"/>
                    </a:lnTo>
                    <a:lnTo>
                      <a:pt x="185" y="4"/>
                    </a:lnTo>
                    <a:lnTo>
                      <a:pt x="185" y="0"/>
                    </a:lnTo>
                    <a:lnTo>
                      <a:pt x="167" y="0"/>
                    </a:lnTo>
                    <a:lnTo>
                      <a:pt x="161" y="2"/>
                    </a:lnTo>
                    <a:lnTo>
                      <a:pt x="128" y="2"/>
                    </a:lnTo>
                    <a:lnTo>
                      <a:pt x="123" y="4"/>
                    </a:lnTo>
                    <a:lnTo>
                      <a:pt x="105" y="4"/>
                    </a:lnTo>
                    <a:lnTo>
                      <a:pt x="100" y="5"/>
                    </a:lnTo>
                    <a:lnTo>
                      <a:pt x="79" y="5"/>
                    </a:lnTo>
                    <a:lnTo>
                      <a:pt x="72" y="7"/>
                    </a:lnTo>
                    <a:lnTo>
                      <a:pt x="12" y="7"/>
                    </a:lnTo>
                    <a:lnTo>
                      <a:pt x="5" y="5"/>
                    </a:lnTo>
                    <a:lnTo>
                      <a:pt x="7" y="9"/>
                    </a:lnTo>
                    <a:lnTo>
                      <a:pt x="5" y="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1" name="Freeform 925"/>
              <p:cNvSpPr>
                <a:spLocks noChangeAspect="1"/>
              </p:cNvSpPr>
              <p:nvPr/>
            </p:nvSpPr>
            <p:spPr bwMode="auto">
              <a:xfrm>
                <a:off x="5276" y="2401"/>
                <a:ext cx="65" cy="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1" y="0"/>
                  </a:cxn>
                  <a:cxn ang="0">
                    <a:pos x="57" y="2"/>
                  </a:cxn>
                  <a:cxn ang="0">
                    <a:pos x="52" y="2"/>
                  </a:cxn>
                  <a:cxn ang="0">
                    <a:pos x="47" y="3"/>
                  </a:cxn>
                  <a:cxn ang="0">
                    <a:pos x="44" y="5"/>
                  </a:cxn>
                  <a:cxn ang="0">
                    <a:pos x="39" y="5"/>
                  </a:cxn>
                  <a:cxn ang="0">
                    <a:pos x="34" y="7"/>
                  </a:cxn>
                  <a:cxn ang="0">
                    <a:pos x="29" y="8"/>
                  </a:cxn>
                  <a:cxn ang="0">
                    <a:pos x="26" y="10"/>
                  </a:cxn>
                  <a:cxn ang="0">
                    <a:pos x="21" y="10"/>
                  </a:cxn>
                  <a:cxn ang="0">
                    <a:pos x="18" y="11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7" y="18"/>
                  </a:cxn>
                  <a:cxn ang="0">
                    <a:pos x="3" y="20"/>
                  </a:cxn>
                  <a:cxn ang="0">
                    <a:pos x="0" y="21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8" y="20"/>
                  </a:cxn>
                  <a:cxn ang="0">
                    <a:pos x="11" y="18"/>
                  </a:cxn>
                  <a:cxn ang="0">
                    <a:pos x="15" y="16"/>
                  </a:cxn>
                  <a:cxn ang="0">
                    <a:pos x="20" y="15"/>
                  </a:cxn>
                  <a:cxn ang="0">
                    <a:pos x="23" y="13"/>
                  </a:cxn>
                  <a:cxn ang="0">
                    <a:pos x="28" y="11"/>
                  </a:cxn>
                  <a:cxn ang="0">
                    <a:pos x="31" y="10"/>
                  </a:cxn>
                  <a:cxn ang="0">
                    <a:pos x="36" y="10"/>
                  </a:cxn>
                  <a:cxn ang="0">
                    <a:pos x="39" y="8"/>
                  </a:cxn>
                  <a:cxn ang="0">
                    <a:pos x="44" y="8"/>
                  </a:cxn>
                  <a:cxn ang="0">
                    <a:pos x="49" y="7"/>
                  </a:cxn>
                  <a:cxn ang="0">
                    <a:pos x="54" y="5"/>
                  </a:cxn>
                  <a:cxn ang="0">
                    <a:pos x="57" y="5"/>
                  </a:cxn>
                  <a:cxn ang="0">
                    <a:pos x="62" y="3"/>
                  </a:cxn>
                  <a:cxn ang="0">
                    <a:pos x="65" y="3"/>
                  </a:cxn>
                  <a:cxn ang="0">
                    <a:pos x="65" y="0"/>
                  </a:cxn>
                </a:cxnLst>
                <a:rect l="0" t="0" r="r" b="b"/>
                <a:pathLst>
                  <a:path w="65" h="25">
                    <a:moveTo>
                      <a:pt x="65" y="0"/>
                    </a:moveTo>
                    <a:lnTo>
                      <a:pt x="61" y="0"/>
                    </a:lnTo>
                    <a:lnTo>
                      <a:pt x="57" y="2"/>
                    </a:lnTo>
                    <a:lnTo>
                      <a:pt x="52" y="2"/>
                    </a:lnTo>
                    <a:lnTo>
                      <a:pt x="47" y="3"/>
                    </a:lnTo>
                    <a:lnTo>
                      <a:pt x="44" y="5"/>
                    </a:lnTo>
                    <a:lnTo>
                      <a:pt x="39" y="5"/>
                    </a:lnTo>
                    <a:lnTo>
                      <a:pt x="34" y="7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1" y="10"/>
                    </a:lnTo>
                    <a:lnTo>
                      <a:pt x="18" y="11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7" y="18"/>
                    </a:lnTo>
                    <a:lnTo>
                      <a:pt x="3" y="20"/>
                    </a:lnTo>
                    <a:lnTo>
                      <a:pt x="0" y="21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8" y="20"/>
                    </a:lnTo>
                    <a:lnTo>
                      <a:pt x="11" y="18"/>
                    </a:lnTo>
                    <a:lnTo>
                      <a:pt x="15" y="16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8" y="11"/>
                    </a:lnTo>
                    <a:lnTo>
                      <a:pt x="31" y="10"/>
                    </a:lnTo>
                    <a:lnTo>
                      <a:pt x="36" y="10"/>
                    </a:lnTo>
                    <a:lnTo>
                      <a:pt x="39" y="8"/>
                    </a:lnTo>
                    <a:lnTo>
                      <a:pt x="44" y="8"/>
                    </a:lnTo>
                    <a:lnTo>
                      <a:pt x="49" y="7"/>
                    </a:lnTo>
                    <a:lnTo>
                      <a:pt x="54" y="5"/>
                    </a:lnTo>
                    <a:lnTo>
                      <a:pt x="57" y="5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2" name="Freeform 926"/>
              <p:cNvSpPr>
                <a:spLocks noChangeAspect="1"/>
              </p:cNvSpPr>
              <p:nvPr/>
            </p:nvSpPr>
            <p:spPr bwMode="auto">
              <a:xfrm>
                <a:off x="5341" y="2401"/>
                <a:ext cx="186" cy="13"/>
              </a:xfrm>
              <a:custGeom>
                <a:avLst/>
                <a:gdLst/>
                <a:ahLst/>
                <a:cxnLst>
                  <a:cxn ang="0">
                    <a:pos x="177" y="13"/>
                  </a:cxn>
                  <a:cxn ang="0">
                    <a:pos x="177" y="10"/>
                  </a:cxn>
                  <a:cxn ang="0">
                    <a:pos x="161" y="10"/>
                  </a:cxn>
                  <a:cxn ang="0">
                    <a:pos x="156" y="8"/>
                  </a:cxn>
                  <a:cxn ang="0">
                    <a:pos x="140" y="8"/>
                  </a:cxn>
                  <a:cxn ang="0">
                    <a:pos x="135" y="7"/>
                  </a:cxn>
                  <a:cxn ang="0">
                    <a:pos x="118" y="7"/>
                  </a:cxn>
                  <a:cxn ang="0">
                    <a:pos x="112" y="5"/>
                  </a:cxn>
                  <a:cxn ang="0">
                    <a:pos x="91" y="5"/>
                  </a:cxn>
                  <a:cxn ang="0">
                    <a:pos x="86" y="3"/>
                  </a:cxn>
                  <a:cxn ang="0">
                    <a:pos x="63" y="3"/>
                  </a:cxn>
                  <a:cxn ang="0">
                    <a:pos x="58" y="2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58" y="5"/>
                  </a:cxn>
                  <a:cxn ang="0">
                    <a:pos x="63" y="7"/>
                  </a:cxn>
                  <a:cxn ang="0">
                    <a:pos x="86" y="7"/>
                  </a:cxn>
                  <a:cxn ang="0">
                    <a:pos x="91" y="8"/>
                  </a:cxn>
                  <a:cxn ang="0">
                    <a:pos x="112" y="8"/>
                  </a:cxn>
                  <a:cxn ang="0">
                    <a:pos x="118" y="10"/>
                  </a:cxn>
                  <a:cxn ang="0">
                    <a:pos x="145" y="10"/>
                  </a:cxn>
                  <a:cxn ang="0">
                    <a:pos x="150" y="11"/>
                  </a:cxn>
                  <a:cxn ang="0">
                    <a:pos x="161" y="11"/>
                  </a:cxn>
                  <a:cxn ang="0">
                    <a:pos x="166" y="13"/>
                  </a:cxn>
                  <a:cxn ang="0">
                    <a:pos x="177" y="13"/>
                  </a:cxn>
                  <a:cxn ang="0">
                    <a:pos x="177" y="10"/>
                  </a:cxn>
                  <a:cxn ang="0">
                    <a:pos x="177" y="13"/>
                  </a:cxn>
                  <a:cxn ang="0">
                    <a:pos x="186" y="10"/>
                  </a:cxn>
                  <a:cxn ang="0">
                    <a:pos x="177" y="10"/>
                  </a:cxn>
                  <a:cxn ang="0">
                    <a:pos x="177" y="13"/>
                  </a:cxn>
                </a:cxnLst>
                <a:rect l="0" t="0" r="r" b="b"/>
                <a:pathLst>
                  <a:path w="186" h="13">
                    <a:moveTo>
                      <a:pt x="177" y="13"/>
                    </a:moveTo>
                    <a:lnTo>
                      <a:pt x="177" y="10"/>
                    </a:lnTo>
                    <a:lnTo>
                      <a:pt x="161" y="10"/>
                    </a:lnTo>
                    <a:lnTo>
                      <a:pt x="156" y="8"/>
                    </a:lnTo>
                    <a:lnTo>
                      <a:pt x="140" y="8"/>
                    </a:lnTo>
                    <a:lnTo>
                      <a:pt x="135" y="7"/>
                    </a:lnTo>
                    <a:lnTo>
                      <a:pt x="118" y="7"/>
                    </a:lnTo>
                    <a:lnTo>
                      <a:pt x="112" y="5"/>
                    </a:lnTo>
                    <a:lnTo>
                      <a:pt x="91" y="5"/>
                    </a:lnTo>
                    <a:lnTo>
                      <a:pt x="86" y="3"/>
                    </a:lnTo>
                    <a:lnTo>
                      <a:pt x="63" y="3"/>
                    </a:lnTo>
                    <a:lnTo>
                      <a:pt x="58" y="2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58" y="5"/>
                    </a:lnTo>
                    <a:lnTo>
                      <a:pt x="63" y="7"/>
                    </a:lnTo>
                    <a:lnTo>
                      <a:pt x="86" y="7"/>
                    </a:lnTo>
                    <a:lnTo>
                      <a:pt x="91" y="8"/>
                    </a:lnTo>
                    <a:lnTo>
                      <a:pt x="112" y="8"/>
                    </a:lnTo>
                    <a:lnTo>
                      <a:pt x="118" y="10"/>
                    </a:lnTo>
                    <a:lnTo>
                      <a:pt x="145" y="10"/>
                    </a:lnTo>
                    <a:lnTo>
                      <a:pt x="150" y="11"/>
                    </a:lnTo>
                    <a:lnTo>
                      <a:pt x="161" y="11"/>
                    </a:lnTo>
                    <a:lnTo>
                      <a:pt x="166" y="13"/>
                    </a:lnTo>
                    <a:lnTo>
                      <a:pt x="177" y="13"/>
                    </a:lnTo>
                    <a:lnTo>
                      <a:pt x="177" y="10"/>
                    </a:lnTo>
                    <a:lnTo>
                      <a:pt x="177" y="13"/>
                    </a:lnTo>
                    <a:lnTo>
                      <a:pt x="186" y="10"/>
                    </a:lnTo>
                    <a:lnTo>
                      <a:pt x="177" y="10"/>
                    </a:lnTo>
                    <a:lnTo>
                      <a:pt x="17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3" name="Freeform 927"/>
              <p:cNvSpPr>
                <a:spLocks noChangeAspect="1"/>
              </p:cNvSpPr>
              <p:nvPr/>
            </p:nvSpPr>
            <p:spPr bwMode="auto">
              <a:xfrm>
                <a:off x="4229" y="2404"/>
                <a:ext cx="20" cy="31"/>
              </a:xfrm>
              <a:custGeom>
                <a:avLst/>
                <a:gdLst/>
                <a:ahLst/>
                <a:cxnLst>
                  <a:cxn ang="0">
                    <a:pos x="20" y="4"/>
                  </a:cxn>
                  <a:cxn ang="0">
                    <a:pos x="20" y="10"/>
                  </a:cxn>
                  <a:cxn ang="0">
                    <a:pos x="18" y="17"/>
                  </a:cxn>
                  <a:cxn ang="0">
                    <a:pos x="18" y="30"/>
                  </a:cxn>
                  <a:cxn ang="0">
                    <a:pos x="15" y="31"/>
                  </a:cxn>
                  <a:cxn ang="0">
                    <a:pos x="3" y="31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7" y="2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5" y="2"/>
                  </a:cxn>
                  <a:cxn ang="0">
                    <a:pos x="18" y="4"/>
                  </a:cxn>
                  <a:cxn ang="0">
                    <a:pos x="20" y="4"/>
                  </a:cxn>
                </a:cxnLst>
                <a:rect l="0" t="0" r="r" b="b"/>
                <a:pathLst>
                  <a:path w="20" h="31">
                    <a:moveTo>
                      <a:pt x="20" y="4"/>
                    </a:moveTo>
                    <a:lnTo>
                      <a:pt x="20" y="10"/>
                    </a:lnTo>
                    <a:lnTo>
                      <a:pt x="18" y="17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3" y="31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8" y="4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4" name="Freeform 928"/>
              <p:cNvSpPr>
                <a:spLocks noChangeAspect="1"/>
              </p:cNvSpPr>
              <p:nvPr/>
            </p:nvSpPr>
            <p:spPr bwMode="auto">
              <a:xfrm>
                <a:off x="4245" y="2408"/>
                <a:ext cx="5" cy="27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4" y="26"/>
                  </a:cxn>
                  <a:cxn ang="0">
                    <a:pos x="4" y="13"/>
                  </a:cxn>
                  <a:cxn ang="0">
                    <a:pos x="5" y="6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6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0" y="24"/>
                  </a:cxn>
                  <a:cxn ang="0">
                    <a:pos x="2" y="27"/>
                  </a:cxn>
                  <a:cxn ang="0">
                    <a:pos x="4" y="27"/>
                  </a:cxn>
                  <a:cxn ang="0">
                    <a:pos x="4" y="26"/>
                  </a:cxn>
                  <a:cxn ang="0">
                    <a:pos x="2" y="27"/>
                  </a:cxn>
                </a:cxnLst>
                <a:rect l="0" t="0" r="r" b="b"/>
                <a:pathLst>
                  <a:path w="5" h="27">
                    <a:moveTo>
                      <a:pt x="2" y="27"/>
                    </a:moveTo>
                    <a:lnTo>
                      <a:pt x="4" y="26"/>
                    </a:lnTo>
                    <a:lnTo>
                      <a:pt x="4" y="13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0" y="13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5" name="Freeform 929"/>
              <p:cNvSpPr>
                <a:spLocks noChangeAspect="1"/>
              </p:cNvSpPr>
              <p:nvPr/>
            </p:nvSpPr>
            <p:spPr bwMode="auto">
              <a:xfrm>
                <a:off x="4227" y="2432"/>
                <a:ext cx="20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5"/>
                  </a:cxn>
                  <a:cxn ang="0">
                    <a:pos x="18" y="5"/>
                  </a:cxn>
                  <a:cxn ang="0">
                    <a:pos x="20" y="3"/>
                  </a:cxn>
                  <a:cxn ang="0">
                    <a:pos x="18" y="0"/>
                  </a:cxn>
                  <a:cxn ang="0">
                    <a:pos x="17" y="2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0" y="2"/>
                  </a:cxn>
                </a:cxnLst>
                <a:rect l="0" t="0" r="r" b="b"/>
                <a:pathLst>
                  <a:path w="20" h="5">
                    <a:moveTo>
                      <a:pt x="0" y="2"/>
                    </a:moveTo>
                    <a:lnTo>
                      <a:pt x="2" y="3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18" y="5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7" y="2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6" name="Freeform 930"/>
              <p:cNvSpPr>
                <a:spLocks noChangeAspect="1"/>
              </p:cNvSpPr>
              <p:nvPr/>
            </p:nvSpPr>
            <p:spPr bwMode="auto">
              <a:xfrm>
                <a:off x="4227" y="2406"/>
                <a:ext cx="5" cy="2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2"/>
                  </a:cxn>
                  <a:cxn ang="0">
                    <a:pos x="2" y="6"/>
                  </a:cxn>
                  <a:cxn ang="0">
                    <a:pos x="0" y="13"/>
                  </a:cxn>
                  <a:cxn ang="0">
                    <a:pos x="0" y="28"/>
                  </a:cxn>
                  <a:cxn ang="0">
                    <a:pos x="4" y="26"/>
                  </a:cxn>
                  <a:cxn ang="0">
                    <a:pos x="4" y="13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4" y="0"/>
                  </a:cxn>
                </a:cxnLst>
                <a:rect l="0" t="0" r="r" b="b"/>
                <a:pathLst>
                  <a:path w="5" h="28">
                    <a:moveTo>
                      <a:pt x="4" y="0"/>
                    </a:moveTo>
                    <a:lnTo>
                      <a:pt x="2" y="2"/>
                    </a:lnTo>
                    <a:lnTo>
                      <a:pt x="2" y="6"/>
                    </a:lnTo>
                    <a:lnTo>
                      <a:pt x="0" y="13"/>
                    </a:lnTo>
                    <a:lnTo>
                      <a:pt x="0" y="28"/>
                    </a:lnTo>
                    <a:lnTo>
                      <a:pt x="4" y="26"/>
                    </a:lnTo>
                    <a:lnTo>
                      <a:pt x="4" y="13"/>
                    </a:lnTo>
                    <a:lnTo>
                      <a:pt x="5" y="6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7" name="Freeform 931"/>
              <p:cNvSpPr>
                <a:spLocks noChangeAspect="1"/>
              </p:cNvSpPr>
              <p:nvPr/>
            </p:nvSpPr>
            <p:spPr bwMode="auto">
              <a:xfrm>
                <a:off x="4231" y="2403"/>
                <a:ext cx="19" cy="6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8" y="3"/>
                  </a:cxn>
                  <a:cxn ang="0">
                    <a:pos x="16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3" y="5"/>
                  </a:cxn>
                  <a:cxn ang="0">
                    <a:pos x="16" y="6"/>
                  </a:cxn>
                  <a:cxn ang="0">
                    <a:pos x="18" y="6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8" y="3"/>
                  </a:cxn>
                  <a:cxn ang="0">
                    <a:pos x="19" y="5"/>
                  </a:cxn>
                </a:cxnLst>
                <a:rect l="0" t="0" r="r" b="b"/>
                <a:pathLst>
                  <a:path w="19" h="6">
                    <a:moveTo>
                      <a:pt x="19" y="5"/>
                    </a:moveTo>
                    <a:lnTo>
                      <a:pt x="18" y="3"/>
                    </a:lnTo>
                    <a:lnTo>
                      <a:pt x="16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3" y="5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8" name="Freeform 932"/>
              <p:cNvSpPr>
                <a:spLocks noChangeAspect="1"/>
              </p:cNvSpPr>
              <p:nvPr/>
            </p:nvSpPr>
            <p:spPr bwMode="auto">
              <a:xfrm>
                <a:off x="4185" y="2406"/>
                <a:ext cx="13" cy="13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0" y="5"/>
                  </a:cxn>
                  <a:cxn ang="0">
                    <a:pos x="10" y="8"/>
                  </a:cxn>
                  <a:cxn ang="0">
                    <a:pos x="8" y="10"/>
                  </a:cxn>
                  <a:cxn ang="0">
                    <a:pos x="8" y="11"/>
                  </a:cxn>
                  <a:cxn ang="0">
                    <a:pos x="6" y="13"/>
                  </a:cxn>
                  <a:cxn ang="0">
                    <a:pos x="1" y="13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3" y="2"/>
                  </a:cxn>
                </a:cxnLst>
                <a:rect l="0" t="0" r="r" b="b"/>
                <a:pathLst>
                  <a:path w="13" h="13">
                    <a:moveTo>
                      <a:pt x="13" y="2"/>
                    </a:moveTo>
                    <a:lnTo>
                      <a:pt x="10" y="5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6" y="13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9" name="Freeform 933"/>
              <p:cNvSpPr>
                <a:spLocks noChangeAspect="1"/>
              </p:cNvSpPr>
              <p:nvPr/>
            </p:nvSpPr>
            <p:spPr bwMode="auto">
              <a:xfrm>
                <a:off x="4188" y="2406"/>
                <a:ext cx="12" cy="15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3" y="13"/>
                  </a:cxn>
                  <a:cxn ang="0">
                    <a:pos x="5" y="13"/>
                  </a:cxn>
                  <a:cxn ang="0">
                    <a:pos x="7" y="10"/>
                  </a:cxn>
                  <a:cxn ang="0">
                    <a:pos x="7" y="8"/>
                  </a:cxn>
                  <a:cxn ang="0">
                    <a:pos x="8" y="6"/>
                  </a:cxn>
                  <a:cxn ang="0">
                    <a:pos x="8" y="5"/>
                  </a:cxn>
                  <a:cxn ang="0">
                    <a:pos x="12" y="2"/>
                  </a:cxn>
                  <a:cxn ang="0">
                    <a:pos x="8" y="0"/>
                  </a:cxn>
                  <a:cxn ang="0">
                    <a:pos x="7" y="2"/>
                  </a:cxn>
                  <a:cxn ang="0">
                    <a:pos x="7" y="3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3" y="8"/>
                  </a:cxn>
                  <a:cxn ang="0">
                    <a:pos x="3" y="10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2" y="11"/>
                  </a:cxn>
                  <a:cxn ang="0">
                    <a:pos x="2" y="15"/>
                  </a:cxn>
                </a:cxnLst>
                <a:rect l="0" t="0" r="r" b="b"/>
                <a:pathLst>
                  <a:path w="12" h="15">
                    <a:moveTo>
                      <a:pt x="2" y="15"/>
                    </a:moveTo>
                    <a:lnTo>
                      <a:pt x="3" y="13"/>
                    </a:lnTo>
                    <a:lnTo>
                      <a:pt x="5" y="13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0" name="Freeform 934"/>
              <p:cNvSpPr>
                <a:spLocks noChangeAspect="1"/>
              </p:cNvSpPr>
              <p:nvPr/>
            </p:nvSpPr>
            <p:spPr bwMode="auto">
              <a:xfrm>
                <a:off x="4185" y="2411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1" y="8"/>
                  </a:cxn>
                  <a:cxn ang="0">
                    <a:pos x="5" y="10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0" y="6"/>
                    </a:lnTo>
                    <a:lnTo>
                      <a:pt x="1" y="8"/>
                    </a:lnTo>
                    <a:lnTo>
                      <a:pt x="5" y="10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1" name="Freeform 935"/>
              <p:cNvSpPr>
                <a:spLocks noChangeAspect="1"/>
              </p:cNvSpPr>
              <p:nvPr/>
            </p:nvSpPr>
            <p:spPr bwMode="auto">
              <a:xfrm>
                <a:off x="4185" y="2404"/>
                <a:ext cx="16" cy="10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15" y="2"/>
                  </a:cxn>
                  <a:cxn ang="0">
                    <a:pos x="11" y="0"/>
                  </a:cxn>
                  <a:cxn ang="0">
                    <a:pos x="6" y="0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8" y="4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15" y="4"/>
                  </a:cxn>
                  <a:cxn ang="0">
                    <a:pos x="16" y="2"/>
                  </a:cxn>
                  <a:cxn ang="0">
                    <a:pos x="15" y="2"/>
                  </a:cxn>
                  <a:cxn ang="0">
                    <a:pos x="15" y="4"/>
                  </a:cxn>
                </a:cxnLst>
                <a:rect l="0" t="0" r="r" b="b"/>
                <a:pathLst>
                  <a:path w="16" h="10">
                    <a:moveTo>
                      <a:pt x="15" y="4"/>
                    </a:moveTo>
                    <a:lnTo>
                      <a:pt x="15" y="2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2" name="Freeform 936"/>
              <p:cNvSpPr>
                <a:spLocks noChangeAspect="1"/>
              </p:cNvSpPr>
              <p:nvPr/>
            </p:nvSpPr>
            <p:spPr bwMode="auto">
              <a:xfrm>
                <a:off x="4198" y="2408"/>
                <a:ext cx="13" cy="11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3" y="6"/>
                  </a:cxn>
                  <a:cxn ang="0">
                    <a:pos x="10" y="9"/>
                  </a:cxn>
                  <a:cxn ang="0">
                    <a:pos x="5" y="9"/>
                  </a:cxn>
                  <a:cxn ang="0">
                    <a:pos x="5" y="11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13" y="1"/>
                  </a:cxn>
                </a:cxnLst>
                <a:rect l="0" t="0" r="r" b="b"/>
                <a:pathLst>
                  <a:path w="13" h="11">
                    <a:moveTo>
                      <a:pt x="13" y="1"/>
                    </a:moveTo>
                    <a:lnTo>
                      <a:pt x="13" y="6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3" name="Freeform 937"/>
              <p:cNvSpPr>
                <a:spLocks noChangeAspect="1"/>
              </p:cNvSpPr>
              <p:nvPr/>
            </p:nvSpPr>
            <p:spPr bwMode="auto">
              <a:xfrm>
                <a:off x="4209" y="2409"/>
                <a:ext cx="4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4" y="7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2" y="8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4" name="Freeform 938"/>
              <p:cNvSpPr>
                <a:spLocks noChangeAspect="1"/>
              </p:cNvSpPr>
              <p:nvPr/>
            </p:nvSpPr>
            <p:spPr bwMode="auto">
              <a:xfrm>
                <a:off x="4195" y="2414"/>
                <a:ext cx="14" cy="5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5"/>
                  </a:cxn>
                  <a:cxn ang="0">
                    <a:pos x="14" y="5"/>
                  </a:cxn>
                  <a:cxn ang="0">
                    <a:pos x="14" y="0"/>
                  </a:cxn>
                  <a:cxn ang="0">
                    <a:pos x="13" y="2"/>
                  </a:cxn>
                  <a:cxn ang="0">
                    <a:pos x="8" y="2"/>
                  </a:cxn>
                  <a:cxn ang="0">
                    <a:pos x="8" y="3"/>
                  </a:cxn>
                  <a:cxn ang="0">
                    <a:pos x="3" y="3"/>
                  </a:cxn>
                  <a:cxn ang="0">
                    <a:pos x="5" y="5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1" y="3"/>
                  </a:cxn>
                </a:cxnLst>
                <a:rect l="0" t="0" r="r" b="b"/>
                <a:pathLst>
                  <a:path w="14" h="5">
                    <a:moveTo>
                      <a:pt x="1" y="3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5" name="Freeform 939"/>
              <p:cNvSpPr>
                <a:spLocks noChangeAspect="1"/>
              </p:cNvSpPr>
              <p:nvPr/>
            </p:nvSpPr>
            <p:spPr bwMode="auto">
              <a:xfrm>
                <a:off x="4196" y="2404"/>
                <a:ext cx="10" cy="15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5" y="4"/>
                  </a:cxn>
                  <a:cxn ang="0">
                    <a:pos x="4" y="7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5" y="12"/>
                  </a:cxn>
                  <a:cxn ang="0">
                    <a:pos x="7" y="8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9" y="2"/>
                  </a:cxn>
                </a:cxnLst>
                <a:rect l="0" t="0" r="r" b="b"/>
                <a:pathLst>
                  <a:path w="10" h="15">
                    <a:moveTo>
                      <a:pt x="9" y="2"/>
                    </a:moveTo>
                    <a:lnTo>
                      <a:pt x="5" y="4"/>
                    </a:lnTo>
                    <a:lnTo>
                      <a:pt x="4" y="7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5" y="12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6" name="Freeform 940"/>
              <p:cNvSpPr>
                <a:spLocks noChangeAspect="1"/>
              </p:cNvSpPr>
              <p:nvPr/>
            </p:nvSpPr>
            <p:spPr bwMode="auto">
              <a:xfrm>
                <a:off x="4205" y="2404"/>
                <a:ext cx="8" cy="5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8" y="5"/>
                  </a:cxn>
                  <a:cxn ang="0">
                    <a:pos x="8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lnTo>
                      <a:pt x="8" y="4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7" name="Freeform 941"/>
              <p:cNvSpPr>
                <a:spLocks noChangeAspect="1"/>
              </p:cNvSpPr>
              <p:nvPr/>
            </p:nvSpPr>
            <p:spPr bwMode="auto">
              <a:xfrm>
                <a:off x="4232" y="2409"/>
                <a:ext cx="12" cy="2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12"/>
                  </a:cxn>
                  <a:cxn ang="0">
                    <a:pos x="10" y="17"/>
                  </a:cxn>
                  <a:cxn ang="0">
                    <a:pos x="12" y="21"/>
                  </a:cxn>
                  <a:cxn ang="0">
                    <a:pos x="9" y="21"/>
                  </a:cxn>
                  <a:cxn ang="0">
                    <a:pos x="7" y="23"/>
                  </a:cxn>
                  <a:cxn ang="0">
                    <a:pos x="5" y="23"/>
                  </a:cxn>
                  <a:cxn ang="0">
                    <a:pos x="5" y="21"/>
                  </a:cxn>
                  <a:cxn ang="0">
                    <a:pos x="2" y="21"/>
                  </a:cxn>
                  <a:cxn ang="0">
                    <a:pos x="0" y="20"/>
                  </a:cxn>
                  <a:cxn ang="0">
                    <a:pos x="0" y="18"/>
                  </a:cxn>
                  <a:cxn ang="0">
                    <a:pos x="2" y="17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2" y="2"/>
                  </a:cxn>
                </a:cxnLst>
                <a:rect l="0" t="0" r="r" b="b"/>
                <a:pathLst>
                  <a:path w="12" h="23">
                    <a:moveTo>
                      <a:pt x="12" y="2"/>
                    </a:moveTo>
                    <a:lnTo>
                      <a:pt x="12" y="12"/>
                    </a:lnTo>
                    <a:lnTo>
                      <a:pt x="10" y="17"/>
                    </a:lnTo>
                    <a:lnTo>
                      <a:pt x="12" y="21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8" name="Freeform 942"/>
              <p:cNvSpPr>
                <a:spLocks noChangeAspect="1"/>
              </p:cNvSpPr>
              <p:nvPr/>
            </p:nvSpPr>
            <p:spPr bwMode="auto">
              <a:xfrm>
                <a:off x="4241" y="2411"/>
                <a:ext cx="4" cy="21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4" y="19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1" y="10"/>
                  </a:cxn>
                  <a:cxn ang="0">
                    <a:pos x="0" y="15"/>
                  </a:cxn>
                  <a:cxn ang="0">
                    <a:pos x="1" y="19"/>
                  </a:cxn>
                  <a:cxn ang="0">
                    <a:pos x="1" y="18"/>
                  </a:cxn>
                  <a:cxn ang="0">
                    <a:pos x="3" y="21"/>
                  </a:cxn>
                  <a:cxn ang="0">
                    <a:pos x="4" y="19"/>
                  </a:cxn>
                  <a:cxn ang="0">
                    <a:pos x="3" y="21"/>
                  </a:cxn>
                </a:cxnLst>
                <a:rect l="0" t="0" r="r" b="b"/>
                <a:pathLst>
                  <a:path w="4" h="21">
                    <a:moveTo>
                      <a:pt x="3" y="21"/>
                    </a:moveTo>
                    <a:lnTo>
                      <a:pt x="4" y="19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3" y="21"/>
                    </a:lnTo>
                    <a:lnTo>
                      <a:pt x="4" y="19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9" name="Freeform 943"/>
              <p:cNvSpPr>
                <a:spLocks noChangeAspect="1"/>
              </p:cNvSpPr>
              <p:nvPr/>
            </p:nvSpPr>
            <p:spPr bwMode="auto">
              <a:xfrm>
                <a:off x="4234" y="2429"/>
                <a:ext cx="10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0" name="Freeform 944"/>
              <p:cNvSpPr>
                <a:spLocks noChangeAspect="1"/>
              </p:cNvSpPr>
              <p:nvPr/>
            </p:nvSpPr>
            <p:spPr bwMode="auto">
              <a:xfrm>
                <a:off x="4231" y="2426"/>
                <a:ext cx="5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1" y="0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1" name="Freeform 945"/>
              <p:cNvSpPr>
                <a:spLocks noChangeAspect="1"/>
              </p:cNvSpPr>
              <p:nvPr/>
            </p:nvSpPr>
            <p:spPr bwMode="auto">
              <a:xfrm>
                <a:off x="4232" y="2408"/>
                <a:ext cx="5" cy="1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1"/>
                  </a:cxn>
                  <a:cxn ang="0">
                    <a:pos x="0" y="18"/>
                  </a:cxn>
                  <a:cxn ang="0">
                    <a:pos x="4" y="18"/>
                  </a:cxn>
                  <a:cxn ang="0">
                    <a:pos x="5" y="1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5" h="18">
                    <a:moveTo>
                      <a:pt x="4" y="0"/>
                    </a:moveTo>
                    <a:lnTo>
                      <a:pt x="2" y="1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2" name="Freeform 946"/>
              <p:cNvSpPr>
                <a:spLocks noChangeAspect="1"/>
              </p:cNvSpPr>
              <p:nvPr/>
            </p:nvSpPr>
            <p:spPr bwMode="auto">
              <a:xfrm>
                <a:off x="4236" y="2408"/>
                <a:ext cx="9" cy="4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6" y="3"/>
                  </a:cxn>
                  <a:cxn ang="0">
                    <a:pos x="6" y="4"/>
                  </a:cxn>
                  <a:cxn ang="0">
                    <a:pos x="6" y="3"/>
                  </a:cxn>
                  <a:cxn ang="0">
                    <a:pos x="9" y="3"/>
                  </a:cxn>
                </a:cxnLst>
                <a:rect l="0" t="0" r="r" b="b"/>
                <a:pathLst>
                  <a:path w="9" h="4">
                    <a:moveTo>
                      <a:pt x="9" y="3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3" name="Freeform 947"/>
              <p:cNvSpPr>
                <a:spLocks noChangeAspect="1"/>
              </p:cNvSpPr>
              <p:nvPr/>
            </p:nvSpPr>
            <p:spPr bwMode="auto">
              <a:xfrm>
                <a:off x="4236" y="2411"/>
                <a:ext cx="5" cy="8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lnTo>
                      <a:pt x="3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4" name="Freeform 948"/>
              <p:cNvSpPr>
                <a:spLocks noChangeAspect="1"/>
              </p:cNvSpPr>
              <p:nvPr/>
            </p:nvSpPr>
            <p:spPr bwMode="auto">
              <a:xfrm>
                <a:off x="4234" y="2414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5" name="Freeform 949"/>
              <p:cNvSpPr>
                <a:spLocks noChangeAspect="1"/>
              </p:cNvSpPr>
              <p:nvPr/>
            </p:nvSpPr>
            <p:spPr bwMode="auto">
              <a:xfrm>
                <a:off x="4234" y="2409"/>
                <a:ext cx="8" cy="7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7" y="0"/>
                  </a:cxn>
                  <a:cxn ang="0">
                    <a:pos x="8" y="2"/>
                  </a:cxn>
                </a:cxnLst>
                <a:rect l="0" t="0" r="r" b="b"/>
                <a:pathLst>
                  <a:path w="8" h="7">
                    <a:moveTo>
                      <a:pt x="8" y="2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6" name="Freeform 950"/>
              <p:cNvSpPr>
                <a:spLocks noChangeAspect="1"/>
              </p:cNvSpPr>
              <p:nvPr/>
            </p:nvSpPr>
            <p:spPr bwMode="auto">
              <a:xfrm>
                <a:off x="4239" y="2411"/>
                <a:ext cx="3" cy="8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3" y="8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2" y="8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lnTo>
                      <a:pt x="3" y="8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7" name="Freeform 951"/>
              <p:cNvSpPr>
                <a:spLocks noChangeAspect="1"/>
              </p:cNvSpPr>
              <p:nvPr/>
            </p:nvSpPr>
            <p:spPr bwMode="auto">
              <a:xfrm>
                <a:off x="4393" y="2412"/>
                <a:ext cx="6" cy="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7"/>
                  </a:cxn>
                  <a:cxn ang="0">
                    <a:pos x="5" y="7"/>
                  </a:cxn>
                  <a:cxn ang="0">
                    <a:pos x="3" y="9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6" y="4"/>
                  </a:cxn>
                </a:cxnLst>
                <a:rect l="0" t="0" r="r" b="b"/>
                <a:pathLst>
                  <a:path w="6" h="9">
                    <a:moveTo>
                      <a:pt x="6" y="4"/>
                    </a:moveTo>
                    <a:lnTo>
                      <a:pt x="6" y="7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8" name="Freeform 952"/>
              <p:cNvSpPr>
                <a:spLocks noChangeAspect="1"/>
              </p:cNvSpPr>
              <p:nvPr/>
            </p:nvSpPr>
            <p:spPr bwMode="auto">
              <a:xfrm>
                <a:off x="4393" y="2416"/>
                <a:ext cx="8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6"/>
                  </a:cxn>
                  <a:cxn ang="0">
                    <a:pos x="6" y="5"/>
                  </a:cxn>
                  <a:cxn ang="0">
                    <a:pos x="8" y="3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3" y="3"/>
                  </a:cxn>
                  <a:cxn ang="0">
                    <a:pos x="0" y="5"/>
                  </a:cxn>
                </a:cxnLst>
                <a:rect l="0" t="0" r="r" b="b"/>
                <a:pathLst>
                  <a:path w="8" h="6">
                    <a:moveTo>
                      <a:pt x="0" y="5"/>
                    </a:moveTo>
                    <a:lnTo>
                      <a:pt x="3" y="6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9" name="Freeform 953"/>
              <p:cNvSpPr>
                <a:spLocks noChangeAspect="1"/>
              </p:cNvSpPr>
              <p:nvPr/>
            </p:nvSpPr>
            <p:spPr bwMode="auto">
              <a:xfrm>
                <a:off x="4391" y="2414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0" name="Freeform 954"/>
              <p:cNvSpPr>
                <a:spLocks noChangeAspect="1"/>
              </p:cNvSpPr>
              <p:nvPr/>
            </p:nvSpPr>
            <p:spPr bwMode="auto">
              <a:xfrm>
                <a:off x="4391" y="2411"/>
                <a:ext cx="10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10" y="5"/>
                  </a:cxn>
                  <a:cxn ang="0">
                    <a:pos x="8" y="3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4" y="5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10" y="6"/>
                  </a:cxn>
                </a:cxnLst>
                <a:rect l="0" t="0" r="r" b="b"/>
                <a:pathLst>
                  <a:path w="10" h="6">
                    <a:moveTo>
                      <a:pt x="10" y="6"/>
                    </a:moveTo>
                    <a:lnTo>
                      <a:pt x="10" y="5"/>
                    </a:lnTo>
                    <a:lnTo>
                      <a:pt x="8" y="3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1" name="Freeform 955"/>
              <p:cNvSpPr>
                <a:spLocks noChangeAspect="1"/>
              </p:cNvSpPr>
              <p:nvPr/>
            </p:nvSpPr>
            <p:spPr bwMode="auto">
              <a:xfrm>
                <a:off x="4406" y="2412"/>
                <a:ext cx="5" cy="7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2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7">
                    <a:moveTo>
                      <a:pt x="5" y="4"/>
                    </a:moveTo>
                    <a:lnTo>
                      <a:pt x="5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2" name="Freeform 956"/>
              <p:cNvSpPr>
                <a:spLocks noChangeAspect="1"/>
              </p:cNvSpPr>
              <p:nvPr/>
            </p:nvSpPr>
            <p:spPr bwMode="auto">
              <a:xfrm>
                <a:off x="4409" y="2414"/>
                <a:ext cx="4" cy="7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</a:cxnLst>
                <a:rect l="0" t="0" r="r" b="b"/>
                <a:pathLst>
                  <a:path w="4" h="7">
                    <a:moveTo>
                      <a:pt x="2" y="7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3" name="Freeform 957"/>
              <p:cNvSpPr>
                <a:spLocks noChangeAspect="1"/>
              </p:cNvSpPr>
              <p:nvPr/>
            </p:nvSpPr>
            <p:spPr bwMode="auto">
              <a:xfrm>
                <a:off x="4404" y="2414"/>
                <a:ext cx="7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4" y="2"/>
                  </a:cxn>
                  <a:cxn ang="0">
                    <a:pos x="0" y="3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2" y="5"/>
                    </a:lnTo>
                    <a:lnTo>
                      <a:pt x="4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4" name="Freeform 958"/>
              <p:cNvSpPr>
                <a:spLocks noChangeAspect="1"/>
              </p:cNvSpPr>
              <p:nvPr/>
            </p:nvSpPr>
            <p:spPr bwMode="auto">
              <a:xfrm>
                <a:off x="4404" y="2411"/>
                <a:ext cx="9" cy="6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6"/>
                  </a:cxn>
                  <a:cxn ang="0">
                    <a:pos x="4" y="5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9" y="5"/>
                  </a:cxn>
                </a:cxnLst>
                <a:rect l="0" t="0" r="r" b="b"/>
                <a:pathLst>
                  <a:path w="9" h="6">
                    <a:moveTo>
                      <a:pt x="9" y="5"/>
                    </a:moveTo>
                    <a:lnTo>
                      <a:pt x="9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25" name="Freeform 524"/>
            <p:cNvSpPr/>
            <p:nvPr/>
          </p:nvSpPr>
          <p:spPr>
            <a:xfrm>
              <a:off x="3407" y="3602"/>
              <a:ext cx="576" cy="116"/>
            </a:xfrm>
            <a:custGeom>
              <a:avLst/>
              <a:gdLst>
                <a:gd name="connsiteX0" fmla="*/ 58366 w 1001949"/>
                <a:gd name="connsiteY0" fmla="*/ 0 h 175098"/>
                <a:gd name="connsiteX1" fmla="*/ 826851 w 1001949"/>
                <a:gd name="connsiteY1" fmla="*/ 0 h 175098"/>
                <a:gd name="connsiteX2" fmla="*/ 1001949 w 1001949"/>
                <a:gd name="connsiteY2" fmla="*/ 175098 h 175098"/>
                <a:gd name="connsiteX3" fmla="*/ 0 w 1001949"/>
                <a:gd name="connsiteY3" fmla="*/ 175098 h 175098"/>
                <a:gd name="connsiteX4" fmla="*/ 58366 w 1001949"/>
                <a:gd name="connsiteY4" fmla="*/ 0 h 175098"/>
                <a:gd name="connsiteX0" fmla="*/ 58366 w 885217"/>
                <a:gd name="connsiteY0" fmla="*/ 0 h 175098"/>
                <a:gd name="connsiteX1" fmla="*/ 826851 w 885217"/>
                <a:gd name="connsiteY1" fmla="*/ 0 h 175098"/>
                <a:gd name="connsiteX2" fmla="*/ 885217 w 885217"/>
                <a:gd name="connsiteY2" fmla="*/ 163749 h 175098"/>
                <a:gd name="connsiteX3" fmla="*/ 0 w 885217"/>
                <a:gd name="connsiteY3" fmla="*/ 175098 h 175098"/>
                <a:gd name="connsiteX4" fmla="*/ 58366 w 885217"/>
                <a:gd name="connsiteY4" fmla="*/ 0 h 175098"/>
                <a:gd name="connsiteX0" fmla="*/ 58366 w 933856"/>
                <a:gd name="connsiteY0" fmla="*/ 0 h 175098"/>
                <a:gd name="connsiteX1" fmla="*/ 826851 w 933856"/>
                <a:gd name="connsiteY1" fmla="*/ 0 h 175098"/>
                <a:gd name="connsiteX2" fmla="*/ 933856 w 933856"/>
                <a:gd name="connsiteY2" fmla="*/ 154022 h 175098"/>
                <a:gd name="connsiteX3" fmla="*/ 0 w 933856"/>
                <a:gd name="connsiteY3" fmla="*/ 175098 h 175098"/>
                <a:gd name="connsiteX4" fmla="*/ 58366 w 933856"/>
                <a:gd name="connsiteY4" fmla="*/ 0 h 175098"/>
                <a:gd name="connsiteX0" fmla="*/ 58366 w 914401"/>
                <a:gd name="connsiteY0" fmla="*/ 0 h 183205"/>
                <a:gd name="connsiteX1" fmla="*/ 826851 w 914401"/>
                <a:gd name="connsiteY1" fmla="*/ 0 h 183205"/>
                <a:gd name="connsiteX2" fmla="*/ 914401 w 914401"/>
                <a:gd name="connsiteY2" fmla="*/ 183205 h 183205"/>
                <a:gd name="connsiteX3" fmla="*/ 0 w 914401"/>
                <a:gd name="connsiteY3" fmla="*/ 175098 h 183205"/>
                <a:gd name="connsiteX4" fmla="*/ 58366 w 914401"/>
                <a:gd name="connsiteY4" fmla="*/ 0 h 1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1" h="183205">
                  <a:moveTo>
                    <a:pt x="58366" y="0"/>
                  </a:moveTo>
                  <a:lnTo>
                    <a:pt x="826851" y="0"/>
                  </a:lnTo>
                  <a:lnTo>
                    <a:pt x="914401" y="183205"/>
                  </a:lnTo>
                  <a:lnTo>
                    <a:pt x="0" y="175098"/>
                  </a:lnTo>
                  <a:lnTo>
                    <a:pt x="58366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6" name="Rectangle 525"/>
            <p:cNvSpPr>
              <a:spLocks noChangeArrowheads="1"/>
            </p:cNvSpPr>
            <p:nvPr/>
          </p:nvSpPr>
          <p:spPr bwMode="auto">
            <a:xfrm>
              <a:off x="3407" y="3705"/>
              <a:ext cx="576" cy="24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sx="106000" sy="106000" kx="1199988" algn="br" rotWithShape="0">
                <a:srgbClr val="808080">
                  <a:alpha val="2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28708" name="Group 526"/>
            <p:cNvGrpSpPr>
              <a:grpSpLocks/>
            </p:cNvGrpSpPr>
            <p:nvPr/>
          </p:nvGrpSpPr>
          <p:grpSpPr bwMode="auto">
            <a:xfrm>
              <a:off x="4837" y="3234"/>
              <a:ext cx="288" cy="384"/>
              <a:chOff x="3778044" y="2667000"/>
              <a:chExt cx="457200" cy="609600"/>
            </a:xfrm>
          </p:grpSpPr>
          <p:sp>
            <p:nvSpPr>
              <p:cNvPr id="528" name="Can 527"/>
              <p:cNvSpPr>
                <a:spLocks noChangeArrowheads="1"/>
              </p:cNvSpPr>
              <p:nvPr/>
            </p:nvSpPr>
            <p:spPr bwMode="auto">
              <a:xfrm>
                <a:off x="3885995" y="2743199"/>
                <a:ext cx="228600" cy="533400"/>
              </a:xfrm>
              <a:prstGeom prst="can">
                <a:avLst>
                  <a:gd name="adj" fmla="val 24997"/>
                </a:avLst>
              </a:prstGeom>
              <a:gradFill rotWithShape="1">
                <a:gsLst>
                  <a:gs pos="0">
                    <a:srgbClr val="676767"/>
                  </a:gs>
                  <a:gs pos="50000">
                    <a:srgbClr val="969696"/>
                  </a:gs>
                  <a:gs pos="100000">
                    <a:srgbClr val="B3B3B3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>
                <a:outerShdw sy="23000" kx="1199993" algn="br" rotWithShape="0">
                  <a:srgbClr val="808080">
                    <a:alpha val="43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29" name="Regular Pentagon 528"/>
              <p:cNvSpPr/>
              <p:nvPr/>
            </p:nvSpPr>
            <p:spPr>
              <a:xfrm>
                <a:off x="3778045" y="2666999"/>
                <a:ext cx="457200" cy="152400"/>
              </a:xfrm>
              <a:prstGeom prst="pentagon">
                <a:avLst/>
              </a:prstGeom>
              <a:solidFill>
                <a:srgbClr val="66FF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30" name="Straight Connector 529"/>
              <p:cNvCxnSpPr>
                <a:stCxn id="529" idx="3"/>
                <a:endCxn id="529" idx="0"/>
              </p:cNvCxnSpPr>
              <p:nvPr/>
            </p:nvCxnSpPr>
            <p:spPr>
              <a:xfrm rot="5400000" flipH="1">
                <a:off x="3930445" y="2743199"/>
                <a:ext cx="152400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 rot="5400000" flipH="1" flipV="1">
                <a:off x="4022520" y="2743199"/>
                <a:ext cx="128588" cy="26987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/>
              <p:nvPr/>
            </p:nvCxnSpPr>
            <p:spPr>
              <a:xfrm rot="16200000" flipV="1">
                <a:off x="3839957" y="2738437"/>
                <a:ext cx="128588" cy="36512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3" name="Freeform 532"/>
            <p:cNvSpPr/>
            <p:nvPr/>
          </p:nvSpPr>
          <p:spPr bwMode="auto">
            <a:xfrm>
              <a:off x="163" y="3556"/>
              <a:ext cx="2640" cy="192"/>
            </a:xfrm>
            <a:custGeom>
              <a:avLst/>
              <a:gdLst>
                <a:gd name="connsiteX0" fmla="*/ 0 w 2364828"/>
                <a:gd name="connsiteY0" fmla="*/ 0 h 2349062"/>
                <a:gd name="connsiteX1" fmla="*/ 409904 w 2364828"/>
                <a:gd name="connsiteY1" fmla="*/ 0 h 2349062"/>
                <a:gd name="connsiteX2" fmla="*/ 2364828 w 2364828"/>
                <a:gd name="connsiteY2" fmla="*/ 2349062 h 2349062"/>
                <a:gd name="connsiteX3" fmla="*/ 882869 w 2364828"/>
                <a:gd name="connsiteY3" fmla="*/ 2349062 h 2349062"/>
                <a:gd name="connsiteX4" fmla="*/ 0 w 2364828"/>
                <a:gd name="connsiteY4" fmla="*/ 0 h 2349062"/>
                <a:gd name="connsiteX0" fmla="*/ 0 w 2364828"/>
                <a:gd name="connsiteY0" fmla="*/ 0 h 2359572"/>
                <a:gd name="connsiteX1" fmla="*/ 409904 w 2364828"/>
                <a:gd name="connsiteY1" fmla="*/ 0 h 2359572"/>
                <a:gd name="connsiteX2" fmla="*/ 2364828 w 2364828"/>
                <a:gd name="connsiteY2" fmla="*/ 2349062 h 2359572"/>
                <a:gd name="connsiteX3" fmla="*/ 1240221 w 2364828"/>
                <a:gd name="connsiteY3" fmla="*/ 2359572 h 2359572"/>
                <a:gd name="connsiteX4" fmla="*/ 0 w 2364828"/>
                <a:gd name="connsiteY4" fmla="*/ 0 h 2359572"/>
                <a:gd name="connsiteX0" fmla="*/ 0 w 2819400"/>
                <a:gd name="connsiteY0" fmla="*/ 0 h 2362200"/>
                <a:gd name="connsiteX1" fmla="*/ 409904 w 2819400"/>
                <a:gd name="connsiteY1" fmla="*/ 0 h 2362200"/>
                <a:gd name="connsiteX2" fmla="*/ 2819400 w 2819400"/>
                <a:gd name="connsiteY2" fmla="*/ 2362200 h 2362200"/>
                <a:gd name="connsiteX3" fmla="*/ 1240221 w 2819400"/>
                <a:gd name="connsiteY3" fmla="*/ 2359572 h 2362200"/>
                <a:gd name="connsiteX4" fmla="*/ 0 w 2819400"/>
                <a:gd name="connsiteY4" fmla="*/ 0 h 2362200"/>
                <a:gd name="connsiteX0" fmla="*/ 0 w 2819400"/>
                <a:gd name="connsiteY0" fmla="*/ 0 h 2362200"/>
                <a:gd name="connsiteX1" fmla="*/ 409904 w 2819400"/>
                <a:gd name="connsiteY1" fmla="*/ 0 h 2362200"/>
                <a:gd name="connsiteX2" fmla="*/ 2819400 w 2819400"/>
                <a:gd name="connsiteY2" fmla="*/ 2362200 h 2362200"/>
                <a:gd name="connsiteX3" fmla="*/ 1676400 w 2819400"/>
                <a:gd name="connsiteY3" fmla="*/ 2362200 h 2362200"/>
                <a:gd name="connsiteX4" fmla="*/ 0 w 2819400"/>
                <a:gd name="connsiteY4" fmla="*/ 0 h 2362200"/>
                <a:gd name="connsiteX0" fmla="*/ 0 w 2590800"/>
                <a:gd name="connsiteY0" fmla="*/ 304800 h 2362200"/>
                <a:gd name="connsiteX1" fmla="*/ 181304 w 2590800"/>
                <a:gd name="connsiteY1" fmla="*/ 0 h 2362200"/>
                <a:gd name="connsiteX2" fmla="*/ 2590800 w 2590800"/>
                <a:gd name="connsiteY2" fmla="*/ 2362200 h 2362200"/>
                <a:gd name="connsiteX3" fmla="*/ 1447800 w 2590800"/>
                <a:gd name="connsiteY3" fmla="*/ 2362200 h 2362200"/>
                <a:gd name="connsiteX4" fmla="*/ 0 w 2590800"/>
                <a:gd name="connsiteY4" fmla="*/ 304800 h 2362200"/>
                <a:gd name="connsiteX0" fmla="*/ 0 w 3733800"/>
                <a:gd name="connsiteY0" fmla="*/ 304800 h 2362200"/>
                <a:gd name="connsiteX1" fmla="*/ 181304 w 3733800"/>
                <a:gd name="connsiteY1" fmla="*/ 0 h 2362200"/>
                <a:gd name="connsiteX2" fmla="*/ 3733800 w 3733800"/>
                <a:gd name="connsiteY2" fmla="*/ 0 h 2362200"/>
                <a:gd name="connsiteX3" fmla="*/ 1447800 w 3733800"/>
                <a:gd name="connsiteY3" fmla="*/ 2362200 h 2362200"/>
                <a:gd name="connsiteX4" fmla="*/ 0 w 3733800"/>
                <a:gd name="connsiteY4" fmla="*/ 304800 h 2362200"/>
                <a:gd name="connsiteX0" fmla="*/ 0 w 4267200"/>
                <a:gd name="connsiteY0" fmla="*/ 304800 h 304800"/>
                <a:gd name="connsiteX1" fmla="*/ 181304 w 4267200"/>
                <a:gd name="connsiteY1" fmla="*/ 0 h 304800"/>
                <a:gd name="connsiteX2" fmla="*/ 3733800 w 4267200"/>
                <a:gd name="connsiteY2" fmla="*/ 0 h 304800"/>
                <a:gd name="connsiteX3" fmla="*/ 4267200 w 4267200"/>
                <a:gd name="connsiteY3" fmla="*/ 304800 h 304800"/>
                <a:gd name="connsiteX4" fmla="*/ 0 w 4267200"/>
                <a:gd name="connsiteY4" fmla="*/ 304800 h 304800"/>
                <a:gd name="connsiteX0" fmla="*/ 0 w 4191000"/>
                <a:gd name="connsiteY0" fmla="*/ 304800 h 304800"/>
                <a:gd name="connsiteX1" fmla="*/ 181304 w 4191000"/>
                <a:gd name="connsiteY1" fmla="*/ 0 h 304800"/>
                <a:gd name="connsiteX2" fmla="*/ 3733800 w 4191000"/>
                <a:gd name="connsiteY2" fmla="*/ 0 h 304800"/>
                <a:gd name="connsiteX3" fmla="*/ 4191000 w 4191000"/>
                <a:gd name="connsiteY3" fmla="*/ 304800 h 304800"/>
                <a:gd name="connsiteX4" fmla="*/ 0 w 4191000"/>
                <a:gd name="connsiteY4" fmla="*/ 304800 h 304800"/>
                <a:gd name="connsiteX0" fmla="*/ 0 w 4191000"/>
                <a:gd name="connsiteY0" fmla="*/ 304800 h 304800"/>
                <a:gd name="connsiteX1" fmla="*/ 609600 w 4191000"/>
                <a:gd name="connsiteY1" fmla="*/ 0 h 304800"/>
                <a:gd name="connsiteX2" fmla="*/ 3733800 w 4191000"/>
                <a:gd name="connsiteY2" fmla="*/ 0 h 304800"/>
                <a:gd name="connsiteX3" fmla="*/ 4191000 w 4191000"/>
                <a:gd name="connsiteY3" fmla="*/ 304800 h 304800"/>
                <a:gd name="connsiteX4" fmla="*/ 0 w 4191000"/>
                <a:gd name="connsiteY4" fmla="*/ 304800 h 304800"/>
                <a:gd name="connsiteX0" fmla="*/ 0 w 4191000"/>
                <a:gd name="connsiteY0" fmla="*/ 304800 h 304800"/>
                <a:gd name="connsiteX1" fmla="*/ 457200 w 4191000"/>
                <a:gd name="connsiteY1" fmla="*/ 0 h 304800"/>
                <a:gd name="connsiteX2" fmla="*/ 3733800 w 4191000"/>
                <a:gd name="connsiteY2" fmla="*/ 0 h 304800"/>
                <a:gd name="connsiteX3" fmla="*/ 4191000 w 4191000"/>
                <a:gd name="connsiteY3" fmla="*/ 304800 h 304800"/>
                <a:gd name="connsiteX4" fmla="*/ 0 w 4191000"/>
                <a:gd name="connsiteY4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0" h="304800">
                  <a:moveTo>
                    <a:pt x="0" y="304800"/>
                  </a:moveTo>
                  <a:lnTo>
                    <a:pt x="457200" y="0"/>
                  </a:lnTo>
                  <a:lnTo>
                    <a:pt x="3733800" y="0"/>
                  </a:lnTo>
                  <a:lnTo>
                    <a:pt x="4191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28710" name="Group 249"/>
            <p:cNvGrpSpPr>
              <a:grpSpLocks/>
            </p:cNvGrpSpPr>
            <p:nvPr/>
          </p:nvGrpSpPr>
          <p:grpSpPr bwMode="auto">
            <a:xfrm>
              <a:off x="208" y="3748"/>
              <a:ext cx="551" cy="111"/>
              <a:chOff x="364400" y="5246158"/>
              <a:chExt cx="874744" cy="176213"/>
            </a:xfrm>
          </p:grpSpPr>
          <p:cxnSp>
            <p:nvCxnSpPr>
              <p:cNvPr id="534" name="Straight Connector 533"/>
              <p:cNvCxnSpPr/>
              <p:nvPr/>
            </p:nvCxnSpPr>
            <p:spPr>
              <a:xfrm rot="2040000">
                <a:off x="364400" y="4922815"/>
                <a:ext cx="54864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>
              <a:xfrm rot="2040000">
                <a:off x="474604" y="4861855"/>
                <a:ext cx="54864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rot="2040000">
                <a:off x="582348" y="4800895"/>
                <a:ext cx="54864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rot="2040000">
                <a:off x="690504" y="4746031"/>
                <a:ext cx="54864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8" name="Straight Connector 537"/>
            <p:cNvCxnSpPr/>
            <p:nvPr/>
          </p:nvCxnSpPr>
          <p:spPr bwMode="auto">
            <a:xfrm rot="10800000">
              <a:off x="685" y="3646"/>
              <a:ext cx="1920" cy="1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2" name="TextBox 538"/>
            <p:cNvSpPr txBox="1">
              <a:spLocks noChangeArrowheads="1"/>
            </p:cNvSpPr>
            <p:nvPr/>
          </p:nvSpPr>
          <p:spPr bwMode="auto">
            <a:xfrm>
              <a:off x="808" y="2566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URA, b</a:t>
              </a:r>
              <a:endParaRPr lang="en-US" sz="1800" b="1" baseline="-25000">
                <a:cs typeface="Arial" pitchFamily="34" charset="0"/>
              </a:endParaRPr>
            </a:p>
          </p:txBody>
        </p:sp>
        <p:sp>
          <p:nvSpPr>
            <p:cNvPr id="28713" name="TextBox 539"/>
            <p:cNvSpPr txBox="1">
              <a:spLocks noChangeArrowheads="1"/>
            </p:cNvSpPr>
            <p:nvPr/>
          </p:nvSpPr>
          <p:spPr bwMode="auto">
            <a:xfrm>
              <a:off x="4058" y="2604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cs typeface="Arial" pitchFamily="34" charset="0"/>
                </a:rPr>
                <a:t>URA, b</a:t>
              </a:r>
              <a:endParaRPr lang="en-US" sz="1800" b="1" baseline="-25000">
                <a:cs typeface="Arial" pitchFamily="34" charset="0"/>
              </a:endParaRPr>
            </a:p>
          </p:txBody>
        </p:sp>
        <p:cxnSp>
          <p:nvCxnSpPr>
            <p:cNvPr id="541" name="Straight Connector 540"/>
            <p:cNvCxnSpPr/>
            <p:nvPr/>
          </p:nvCxnSpPr>
          <p:spPr>
            <a:xfrm rot="16200000" flipH="1">
              <a:off x="2208" y="1758"/>
              <a:ext cx="245" cy="120"/>
            </a:xfrm>
            <a:prstGeom prst="line">
              <a:avLst/>
            </a:prstGeom>
            <a:ln>
              <a:solidFill>
                <a:srgbClr val="800000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rot="5400000">
              <a:off x="3281" y="1704"/>
              <a:ext cx="356" cy="139"/>
            </a:xfrm>
            <a:prstGeom prst="line">
              <a:avLst/>
            </a:prstGeom>
            <a:ln>
              <a:solidFill>
                <a:srgbClr val="800000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259" y="45758"/>
            <a:ext cx="9052511" cy="640072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Summary: Advanced RAIM (ARAIM) Trade Space</a:t>
            </a:r>
          </a:p>
        </p:txBody>
      </p:sp>
      <p:graphicFrame>
        <p:nvGraphicFramePr>
          <p:cNvPr id="57349" name="Group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02647600"/>
              </p:ext>
            </p:extLst>
          </p:nvPr>
        </p:nvGraphicFramePr>
        <p:xfrm>
          <a:off x="182928" y="685830"/>
          <a:ext cx="8777288" cy="5211732"/>
        </p:xfrm>
        <a:graphic>
          <a:graphicData uri="http://schemas.openxmlformats.org/drawingml/2006/table">
            <a:tbl>
              <a:tblPr/>
              <a:tblGrid>
                <a:gridCol w="2833688"/>
                <a:gridCol w="1004887"/>
                <a:gridCol w="915346"/>
                <a:gridCol w="1646809"/>
                <a:gridCol w="2376558"/>
              </a:tblGrid>
              <a:tr h="64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GEO or ISM?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# SVs (guess)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Difficulty of proof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Original ARAIM + Integrity Support Message (ISM)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27 + 27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High !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Earth Orientation Parameters (EOP) + Level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Prove that multi-SV navigation message faults cannot cause HMI in time between ISMs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Original ARAIM + ISM + constellation cross comparison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30 +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Prove that multi-SV failures are independent from one constellation to another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SBAS network replaces GNSS nav. message.with level B nav message. ARAIM for fast faults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27 + 27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Must build a global comm. network &amp; level B processing station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SBAS monitors one constellation &amp; ARAIM accepts SVs from other constellations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22 + anything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Different SBAS may monitor different constellations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5" descr="Wright Brothers Background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365806" y="2423171"/>
            <a:ext cx="8472487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Satellite-Based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Systems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(SBAS)</a:t>
            </a:r>
          </a:p>
        </p:txBody>
      </p:sp>
    </p:spTree>
    <p:extLst>
      <p:ext uri="{BB962C8B-B14F-4D97-AF65-F5344CB8AC3E}">
        <p14:creationId xmlns:p14="http://schemas.microsoft.com/office/powerpoint/2010/main" val="2553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GEO_Modified_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46"/>
            <a:ext cx="9144000" cy="60082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857975" y="5074902"/>
            <a:ext cx="2286025" cy="7315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6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37196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latin typeface="Arial" charset="0"/>
                <a:ea typeface="MS PGothic" charset="0"/>
                <a:cs typeface="MS PGothic" charset="0"/>
              </a:rPr>
              <a:t>Typical </a:t>
            </a:r>
            <a:r>
              <a:rPr lang="en-US" altLang="ja-JP" sz="3200" dirty="0">
                <a:latin typeface="Arial" charset="0"/>
                <a:ea typeface="MS PGothic" charset="0"/>
                <a:cs typeface="MS PGothic" charset="0"/>
              </a:rPr>
              <a:t>WAAS </a:t>
            </a:r>
            <a:r>
              <a:rPr lang="en-US" altLang="ja-JP" sz="3200" dirty="0" smtClean="0">
                <a:latin typeface="Arial" charset="0"/>
                <a:ea typeface="MS PGothic" charset="0"/>
                <a:cs typeface="MS PGothic" charset="0"/>
              </a:rPr>
              <a:t>Performance Availability</a:t>
            </a:r>
            <a:endParaRPr lang="en-US" altLang="ja-JP" sz="3200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0"/>
          <a:stretch/>
        </p:blipFill>
        <p:spPr bwMode="auto">
          <a:xfrm>
            <a:off x="285191" y="1069035"/>
            <a:ext cx="8675881" cy="52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017537" y="685830"/>
            <a:ext cx="3017487" cy="548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9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37196"/>
            <a:ext cx="8472488" cy="45719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Current Single Frequency World Coverage</a:t>
            </a:r>
          </a:p>
        </p:txBody>
      </p:sp>
      <p:pic>
        <p:nvPicPr>
          <p:cNvPr id="10244" name="Picture 4" descr="SF_av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001" y="685830"/>
            <a:ext cx="73167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Callout 2"/>
          <p:cNvSpPr/>
          <p:nvPr/>
        </p:nvSpPr>
        <p:spPr bwMode="auto">
          <a:xfrm flipH="1">
            <a:off x="182928" y="822989"/>
            <a:ext cx="1280146" cy="519351"/>
          </a:xfrm>
          <a:prstGeom prst="wedgeEllipseCallout">
            <a:avLst>
              <a:gd name="adj1" fmla="val -172349"/>
              <a:gd name="adj2" fmla="val 17572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7498048" y="822989"/>
            <a:ext cx="1463024" cy="519351"/>
          </a:xfrm>
          <a:prstGeom prst="wedgeEllipseCallout">
            <a:avLst>
              <a:gd name="adj1" fmla="val -245366"/>
              <a:gd name="adj2" fmla="val 15515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EGNOS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Callout 6"/>
          <p:cNvSpPr/>
          <p:nvPr/>
        </p:nvSpPr>
        <p:spPr bwMode="auto">
          <a:xfrm>
            <a:off x="7680976" y="2514610"/>
            <a:ext cx="1371535" cy="519351"/>
          </a:xfrm>
          <a:prstGeom prst="wedgeEllipseCallout">
            <a:avLst>
              <a:gd name="adj1" fmla="val -111210"/>
              <a:gd name="adj2" fmla="val -127172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MSAS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928" y="76230"/>
            <a:ext cx="8869583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Dual Frequency Coverage</a:t>
            </a:r>
          </a:p>
        </p:txBody>
      </p:sp>
      <p:pic>
        <p:nvPicPr>
          <p:cNvPr id="13316" name="Picture 4" descr="DF_av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541" y="641492"/>
            <a:ext cx="73167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 bwMode="auto">
          <a:xfrm flipH="1">
            <a:off x="182928" y="822989"/>
            <a:ext cx="1280146" cy="519351"/>
          </a:xfrm>
          <a:prstGeom prst="wedgeEllipseCallout">
            <a:avLst>
              <a:gd name="adj1" fmla="val -172349"/>
              <a:gd name="adj2" fmla="val 17572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7498048" y="822989"/>
            <a:ext cx="1463024" cy="519351"/>
          </a:xfrm>
          <a:prstGeom prst="wedgeEllipseCallout">
            <a:avLst>
              <a:gd name="adj1" fmla="val -242209"/>
              <a:gd name="adj2" fmla="val 15515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EGNOS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7680976" y="2514610"/>
            <a:ext cx="1371535" cy="519351"/>
          </a:xfrm>
          <a:prstGeom prst="wedgeEllipseCallout">
            <a:avLst>
              <a:gd name="adj1" fmla="val -111210"/>
              <a:gd name="adj2" fmla="val -127172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MSAS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F_avail_gag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935" y="643495"/>
            <a:ext cx="73167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 bwMode="auto">
          <a:xfrm flipH="1">
            <a:off x="182928" y="822989"/>
            <a:ext cx="1280146" cy="519351"/>
          </a:xfrm>
          <a:prstGeom prst="wedgeEllipseCallout">
            <a:avLst>
              <a:gd name="adj1" fmla="val -172349"/>
              <a:gd name="adj2" fmla="val 17572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7498048" y="822989"/>
            <a:ext cx="1463024" cy="519351"/>
          </a:xfrm>
          <a:prstGeom prst="wedgeEllipseCallout">
            <a:avLst>
              <a:gd name="adj1" fmla="val -245366"/>
              <a:gd name="adj2" fmla="val 15515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EGNOS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7680976" y="2514610"/>
            <a:ext cx="1371535" cy="519351"/>
          </a:xfrm>
          <a:prstGeom prst="wedgeEllipseCallout">
            <a:avLst>
              <a:gd name="adj1" fmla="val -111210"/>
              <a:gd name="adj2" fmla="val -127172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MSAS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7680926" y="3520439"/>
            <a:ext cx="1448255" cy="519351"/>
          </a:xfrm>
          <a:prstGeom prst="wedgeEllipseCallout">
            <a:avLst>
              <a:gd name="adj1" fmla="val -177449"/>
              <a:gd name="adj2" fmla="val -267224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GAGAN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928" y="76230"/>
            <a:ext cx="8869583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Dual Frequency Coverage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F_avail_gagan_sdc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581" y="652116"/>
            <a:ext cx="73167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 bwMode="auto">
          <a:xfrm flipH="1">
            <a:off x="182928" y="822989"/>
            <a:ext cx="1280146" cy="519351"/>
          </a:xfrm>
          <a:prstGeom prst="wedgeEllipseCallout">
            <a:avLst>
              <a:gd name="adj1" fmla="val -172349"/>
              <a:gd name="adj2" fmla="val 17572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7498048" y="822989"/>
            <a:ext cx="1463024" cy="519351"/>
          </a:xfrm>
          <a:prstGeom prst="wedgeEllipseCallout">
            <a:avLst>
              <a:gd name="adj1" fmla="val -245366"/>
              <a:gd name="adj2" fmla="val 155156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EGNOS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7680976" y="2514610"/>
            <a:ext cx="1371535" cy="519351"/>
          </a:xfrm>
          <a:prstGeom prst="wedgeEllipseCallout">
            <a:avLst>
              <a:gd name="adj1" fmla="val -111210"/>
              <a:gd name="adj2" fmla="val -127172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MSAS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Callout 6"/>
          <p:cNvSpPr/>
          <p:nvPr/>
        </p:nvSpPr>
        <p:spPr bwMode="auto">
          <a:xfrm>
            <a:off x="7680926" y="3520439"/>
            <a:ext cx="1448255" cy="519351"/>
          </a:xfrm>
          <a:prstGeom prst="wedgeEllipseCallout">
            <a:avLst>
              <a:gd name="adj1" fmla="val -177449"/>
              <a:gd name="adj2" fmla="val -267224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GAGAN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7498048" y="137196"/>
            <a:ext cx="1463024" cy="519351"/>
          </a:xfrm>
          <a:prstGeom prst="wedgeEllipseCallout">
            <a:avLst>
              <a:gd name="adj1" fmla="val -198806"/>
              <a:gd name="adj2" fmla="val 241855"/>
            </a:avLst>
          </a:prstGeom>
          <a:solidFill>
            <a:srgbClr val="CCFFCC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latin typeface="Arial" charset="0"/>
              </a:rPr>
              <a:t>SDCM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928" y="76230"/>
            <a:ext cx="8869583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Dual Frequency Coverage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37196"/>
            <a:ext cx="8472488" cy="609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3200" dirty="0" smtClean="0"/>
              <a:t>Dual Frequency + </a:t>
            </a:r>
            <a:br>
              <a:rPr lang="en-US" sz="3200" dirty="0" smtClean="0"/>
            </a:br>
            <a:r>
              <a:rPr lang="en-US" sz="3200" dirty="0" smtClean="0"/>
              <a:t>Second Constellation (Galileo)</a:t>
            </a:r>
          </a:p>
        </p:txBody>
      </p:sp>
      <p:pic>
        <p:nvPicPr>
          <p:cNvPr id="23557" name="Picture 5" descr="DF_galileo_av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20" y="640571"/>
            <a:ext cx="73167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S Movi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2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42059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658" y="69059"/>
            <a:ext cx="84724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dirty="0" smtClean="0">
                <a:latin typeface="Arial" charset="0"/>
              </a:rPr>
              <a:t>Current Reference Networks</a:t>
            </a:r>
            <a:endParaRPr lang="en-US" dirty="0">
              <a:latin typeface="Arial" charset="0"/>
            </a:endParaRPr>
          </a:p>
        </p:txBody>
      </p:sp>
      <p:pic>
        <p:nvPicPr>
          <p:cNvPr id="6" name="Picture 4" descr="SF_ref_network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6052" r="5608" b="3675"/>
          <a:stretch/>
        </p:blipFill>
        <p:spPr bwMode="auto">
          <a:xfrm>
            <a:off x="46658" y="699053"/>
            <a:ext cx="9098280" cy="52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5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58" y="45757"/>
            <a:ext cx="8413750" cy="685194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Expanded Networks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" y="1639888"/>
            <a:ext cx="1600200" cy="30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WAAS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EGNOS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MSAS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GAGAN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SDCM</a:t>
            </a:r>
          </a:p>
        </p:txBody>
      </p:sp>
      <p:pic>
        <p:nvPicPr>
          <p:cNvPr id="19461" name="Picture 5" descr="DF_ref_expanded_networks"/>
          <p:cNvPicPr>
            <a:picLocks noChangeArrowheads="1"/>
          </p:cNvPicPr>
          <p:nvPr/>
        </p:nvPicPr>
        <p:blipFill>
          <a:blip r:embed="rId3"/>
          <a:srcRect l="8766" t="5006" r="7507" b="6654"/>
          <a:stretch>
            <a:fillRect/>
          </a:stretch>
        </p:blipFill>
        <p:spPr bwMode="auto">
          <a:xfrm>
            <a:off x="155851" y="651196"/>
            <a:ext cx="8819122" cy="51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697" y="45757"/>
            <a:ext cx="871537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Dual Frequency + Expanded Networks</a:t>
            </a:r>
          </a:p>
        </p:txBody>
      </p:sp>
      <p:pic>
        <p:nvPicPr>
          <p:cNvPr id="21509" name="Picture 5" descr="DF_gps_expanded_network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879" y="651195"/>
            <a:ext cx="73167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6"/>
            <a:ext cx="9144000" cy="10509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/>
              <a:t>Dual Frequency</a:t>
            </a:r>
            <a:r>
              <a:rPr lang="en-US" sz="2800" dirty="0"/>
              <a:t> </a:t>
            </a:r>
            <a:r>
              <a:rPr lang="en-US" sz="2800" dirty="0" smtClean="0"/>
              <a:t>+ Dual GNSS + Expanded Networks</a:t>
            </a:r>
          </a:p>
        </p:txBody>
      </p:sp>
      <p:pic>
        <p:nvPicPr>
          <p:cNvPr id="25605" name="Picture 5" descr="DF_galileo_avail_improv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243" y="651195"/>
            <a:ext cx="73167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45" y="26814"/>
            <a:ext cx="8472488" cy="6096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Dual Frequency ARAIM With 27 GPS + 27 Galileo</a:t>
            </a:r>
          </a:p>
        </p:txBody>
      </p:sp>
      <p:pic>
        <p:nvPicPr>
          <p:cNvPr id="27652" name="Picture 7"/>
          <p:cNvPicPr>
            <a:picLocks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822921" y="68577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7535817" y="1455845"/>
            <a:ext cx="1608133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Allow other</a:t>
            </a:r>
          </a:p>
          <a:p>
            <a:pPr>
              <a:spcAft>
                <a:spcPts val="600"/>
              </a:spcAft>
            </a:pPr>
            <a:r>
              <a:rPr lang="en-US" dirty="0"/>
              <a:t>constellations..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Get rid of the </a:t>
            </a:r>
          </a:p>
          <a:p>
            <a:pPr>
              <a:spcAft>
                <a:spcPts val="600"/>
              </a:spcAft>
            </a:pPr>
            <a:r>
              <a:rPr lang="en-US" dirty="0"/>
              <a:t>GEOs.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Robust to weak</a:t>
            </a:r>
          </a:p>
          <a:p>
            <a:pPr>
              <a:spcAft>
                <a:spcPts val="600"/>
              </a:spcAft>
            </a:pPr>
            <a:r>
              <a:rPr lang="en-US" dirty="0"/>
              <a:t>constellations?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URA = 1m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</a:t>
            </a:r>
            <a:r>
              <a:rPr lang="en-US" baseline="-25000" dirty="0" err="1"/>
              <a:t>sat</a:t>
            </a:r>
            <a:r>
              <a:rPr lang="en-US" dirty="0"/>
              <a:t>=10</a:t>
            </a:r>
            <a:r>
              <a:rPr lang="en-US" baseline="30000" dirty="0"/>
              <a:t>-3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</a:t>
            </a:r>
            <a:r>
              <a:rPr lang="en-US" baseline="-25000" dirty="0" err="1"/>
              <a:t>const</a:t>
            </a:r>
            <a:r>
              <a:rPr lang="en-US" dirty="0"/>
              <a:t> = 10</a:t>
            </a:r>
            <a:r>
              <a:rPr lang="en-US" baseline="30000" dirty="0"/>
              <a:t>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2075"/>
            <a:ext cx="8413750" cy="86807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Summary: ARAIM Trade Space</a:t>
            </a:r>
          </a:p>
        </p:txBody>
      </p:sp>
      <p:graphicFrame>
        <p:nvGraphicFramePr>
          <p:cNvPr id="59397" name="Group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92514146"/>
              </p:ext>
            </p:extLst>
          </p:nvPr>
        </p:nvGraphicFramePr>
        <p:xfrm>
          <a:off x="274367" y="960438"/>
          <a:ext cx="8777288" cy="4906963"/>
        </p:xfrm>
        <a:graphic>
          <a:graphicData uri="http://schemas.openxmlformats.org/drawingml/2006/table">
            <a:tbl>
              <a:tblPr/>
              <a:tblGrid>
                <a:gridCol w="2833688"/>
                <a:gridCol w="1004887"/>
                <a:gridCol w="1098550"/>
                <a:gridCol w="1187450"/>
                <a:gridCol w="2652713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GEO or ISM?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# SVs (guess)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Difficulty of proof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Original ARAIM + ISM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27 + 27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High 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EOP + Level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Prove that multi-SV navigation message faults cannot cause HMI in time between ISMs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Original ARAIM + ISM + constellation cross comparison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30 +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Prove that multi-SV failures are independent from one constellation to another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SBAS network replaces GNSS nav. message.with level B nav message. ARAIM for fast faults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27 + 27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Must build a global comm. network &amp; level B processing station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SBAS monitors one constellation &amp; ARAIM accepts SVs from other constellations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22 + anything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Different SBAS may monitor different constellations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Summary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942975"/>
            <a:ext cx="8553450" cy="4680561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Single </a:t>
            </a:r>
            <a:r>
              <a:rPr lang="en-US" dirty="0">
                <a:latin typeface="Arial" charset="0"/>
              </a:rPr>
              <a:t>frequency coverage is good within the countries fielding SBAS</a:t>
            </a:r>
          </a:p>
          <a:p>
            <a:r>
              <a:rPr lang="en-US" dirty="0">
                <a:latin typeface="Arial" charset="0"/>
              </a:rPr>
              <a:t>Dual frequency extends coverage outside reference networks &amp; allows </a:t>
            </a:r>
            <a:r>
              <a:rPr lang="en-US" dirty="0" smtClean="0">
                <a:latin typeface="Arial" charset="0"/>
              </a:rPr>
              <a:t>LPV* </a:t>
            </a:r>
            <a:r>
              <a:rPr lang="en-US" dirty="0">
                <a:latin typeface="Arial" charset="0"/>
              </a:rPr>
              <a:t>operation in equatorial areas</a:t>
            </a:r>
          </a:p>
          <a:p>
            <a:r>
              <a:rPr lang="en-US" dirty="0">
                <a:latin typeface="Arial" charset="0"/>
              </a:rPr>
              <a:t>Expanding networks into southern hemisphere could allow global coverage of land masses</a:t>
            </a:r>
          </a:p>
          <a:p>
            <a:r>
              <a:rPr lang="en-US" dirty="0">
                <a:latin typeface="Arial" charset="0"/>
              </a:rPr>
              <a:t>Additional constellations allow even greater coverage with fewer stations</a:t>
            </a: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0180" name="Footer Placeholder 4"/>
          <p:cNvSpPr txBox="1">
            <a:spLocks/>
          </p:cNvSpPr>
          <p:nvPr/>
        </p:nvSpPr>
        <p:spPr bwMode="auto">
          <a:xfrm>
            <a:off x="152400" y="624840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2073" y="5440658"/>
            <a:ext cx="3816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*LPV=Localizer Performance w/Vertical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8455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5" descr="Wright Brothers Background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344488" y="3825229"/>
            <a:ext cx="8472487" cy="609600"/>
          </a:xfrm>
        </p:spPr>
        <p:txBody>
          <a:bodyPr/>
          <a:lstStyle/>
          <a:p>
            <a:pPr algn="ctr">
              <a:defRPr/>
            </a:pP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n-US" sz="4800" i="1" dirty="0"/>
              <a:t/>
            </a:r>
            <a:br>
              <a:rPr lang="en-US" sz="4800" i="1" dirty="0"/>
            </a:b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1800" i="1" dirty="0" err="1"/>
              <a:t>mitchell.narins@faa.gov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pinfa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31" y="6604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t3LandingBrussels200mVi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6744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72487" cy="609600"/>
          </a:xfrm>
        </p:spPr>
        <p:txBody>
          <a:bodyPr/>
          <a:lstStyle/>
          <a:p>
            <a:r>
              <a:rPr lang="en-US" sz="3200" dirty="0" smtClean="0"/>
              <a:t>What is </a:t>
            </a:r>
            <a:r>
              <a:rPr lang="en-US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Robust</a:t>
            </a:r>
            <a:r>
              <a:rPr lang="en-US" sz="3200" dirty="0" smtClean="0"/>
              <a:t> Radionavigation?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686800" cy="43910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ro·bust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adj</a:t>
            </a:r>
            <a:r>
              <a:rPr lang="en-US" sz="2400" i="1" dirty="0" smtClean="0"/>
              <a:t>,</a:t>
            </a:r>
            <a:r>
              <a:rPr lang="en-US" sz="2400" dirty="0" smtClean="0"/>
              <a:t> [</a:t>
            </a:r>
            <a:r>
              <a:rPr lang="en-US" sz="2400" dirty="0" err="1" smtClean="0"/>
              <a:t>rō</a:t>
            </a:r>
            <a:r>
              <a:rPr lang="en-US" sz="2400" dirty="0" smtClean="0"/>
              <a:t>-</a:t>
            </a:r>
            <a:r>
              <a:rPr lang="en-US" sz="2400" dirty="0"/>
              <a:t>ˈ</a:t>
            </a:r>
            <a:r>
              <a:rPr lang="en-US" sz="2400" dirty="0" err="1"/>
              <a:t>bəst</a:t>
            </a:r>
            <a:r>
              <a:rPr lang="en-US" sz="2400" dirty="0"/>
              <a:t>, ˈ</a:t>
            </a:r>
            <a:r>
              <a:rPr lang="en-US" sz="2400" dirty="0" err="1"/>
              <a:t>rō</a:t>
            </a:r>
            <a:r>
              <a:rPr lang="en-US" sz="2400" dirty="0"/>
              <a:t>-(ˌ)</a:t>
            </a:r>
            <a:r>
              <a:rPr lang="en-US" sz="2400" dirty="0" err="1" smtClean="0"/>
              <a:t>bəst</a:t>
            </a:r>
            <a:r>
              <a:rPr lang="en-US" sz="2400" dirty="0"/>
              <a:t>]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/>
              <a:t>a</a:t>
            </a:r>
            <a:r>
              <a:rPr lang="en-US" sz="2400" dirty="0"/>
              <a:t>: strong and healthy; </a:t>
            </a:r>
            <a:r>
              <a:rPr lang="en-US" sz="2400" dirty="0" smtClean="0"/>
              <a:t>having </a:t>
            </a:r>
            <a:r>
              <a:rPr lang="en-US" sz="2400" dirty="0"/>
              <a:t>or exhibiting strength or vigorous </a:t>
            </a:r>
            <a:r>
              <a:rPr lang="en-US" sz="2400" dirty="0" smtClean="0"/>
              <a:t>health.</a:t>
            </a:r>
          </a:p>
          <a:p>
            <a:pPr marL="0" indent="0">
              <a:buNone/>
            </a:pPr>
            <a:r>
              <a:rPr lang="en-US" sz="2400" i="1" dirty="0"/>
              <a:t>b</a:t>
            </a:r>
            <a:r>
              <a:rPr lang="en-US" sz="2400" dirty="0" smtClean="0"/>
              <a:t>: </a:t>
            </a:r>
            <a:r>
              <a:rPr lang="en-US" sz="2400" dirty="0"/>
              <a:t>(of an object) strongly formed or </a:t>
            </a:r>
            <a:r>
              <a:rPr lang="en-US" sz="2400" dirty="0" smtClean="0"/>
              <a:t>sturdy </a:t>
            </a:r>
            <a:r>
              <a:rPr lang="en-US" sz="2400" dirty="0"/>
              <a:t>in </a:t>
            </a:r>
            <a:r>
              <a:rPr lang="en-US" sz="2400" dirty="0" smtClean="0"/>
              <a:t>construction.</a:t>
            </a:r>
          </a:p>
          <a:p>
            <a:pPr marL="0" indent="0">
              <a:buNone/>
            </a:pPr>
            <a:r>
              <a:rPr lang="en-US" sz="2400" dirty="0" smtClean="0"/>
              <a:t>c: </a:t>
            </a:r>
            <a:r>
              <a:rPr lang="en-US" sz="2400" dirty="0"/>
              <a:t>(of a process, system, organization, etc.) able to withstand or overcome </a:t>
            </a:r>
            <a:r>
              <a:rPr lang="en-US" sz="2400" dirty="0" smtClean="0"/>
              <a:t>adverse conditions.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. . . so let’s agree to define </a:t>
            </a:r>
            <a:r>
              <a:rPr lang="en-US" sz="2400" i="1" dirty="0" smtClean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Robust</a:t>
            </a:r>
            <a:r>
              <a:rPr lang="en-US" sz="2400" dirty="0" smtClean="0"/>
              <a:t> Radionavigation as the provision of position, navigation, and timing (PNT) services that are </a:t>
            </a:r>
            <a:r>
              <a:rPr lang="en-US" sz="2400" i="1" dirty="0" smtClean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strong, sturdy, and able to withstand or overcome adverse conditions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631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00225 -0.166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33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312 -0.1680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88" y="76200"/>
            <a:ext cx="8472487" cy="609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Adverse Conditions?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708"/>
            <a:ext cx="8534400" cy="4391025"/>
          </a:xfrm>
        </p:spPr>
        <p:txBody>
          <a:bodyPr/>
          <a:lstStyle/>
          <a:p>
            <a:r>
              <a:rPr lang="en-US" dirty="0" smtClean="0"/>
              <a:t>Interference</a:t>
            </a:r>
          </a:p>
          <a:p>
            <a:pPr lvl="1"/>
            <a:r>
              <a:rPr lang="en-US" dirty="0" smtClean="0"/>
              <a:t>Intentional/Unintentional</a:t>
            </a:r>
          </a:p>
          <a:p>
            <a:pPr lvl="1"/>
            <a:r>
              <a:rPr lang="en-US" dirty="0" smtClean="0"/>
              <a:t>Predictable/Unpredictable</a:t>
            </a:r>
          </a:p>
          <a:p>
            <a:pPr lvl="1"/>
            <a:r>
              <a:rPr lang="en-US" dirty="0" smtClean="0"/>
              <a:t>Manmade/Environmental</a:t>
            </a:r>
          </a:p>
          <a:p>
            <a:pPr lvl="1"/>
            <a:r>
              <a:rPr lang="en-US" dirty="0" smtClean="0"/>
              <a:t>Crude/Sophisticated (Jamming/Spoofing)</a:t>
            </a:r>
          </a:p>
          <a:p>
            <a:pPr lvl="1"/>
            <a:r>
              <a:rPr lang="en-US" dirty="0" smtClean="0"/>
              <a:t>Widespread/Localized</a:t>
            </a:r>
          </a:p>
          <a:p>
            <a:r>
              <a:rPr lang="en-US" dirty="0" smtClean="0"/>
              <a:t>Both suppliers and users of PNT services need to recognize the potential for real-world adverse conditions and plan and design accordingly</a:t>
            </a:r>
          </a:p>
        </p:txBody>
      </p:sp>
    </p:spTree>
    <p:extLst>
      <p:ext uri="{BB962C8B-B14F-4D97-AF65-F5344CB8AC3E}">
        <p14:creationId xmlns:p14="http://schemas.microsoft.com/office/powerpoint/2010/main" val="425394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4367" y="167669"/>
            <a:ext cx="8472488" cy="609600"/>
          </a:xfrm>
        </p:spPr>
        <p:txBody>
          <a:bodyPr/>
          <a:lstStyle/>
          <a:p>
            <a:r>
              <a:rPr lang="en-US" dirty="0" smtClean="0"/>
              <a:t>New GPS Civil Signal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46" y="868708"/>
            <a:ext cx="8141652" cy="4937706"/>
          </a:xfrm>
        </p:spPr>
        <p:txBody>
          <a:bodyPr/>
          <a:lstStyle/>
          <a:p>
            <a:r>
              <a:rPr lang="en-US" sz="2400" dirty="0"/>
              <a:t>As part of the GPS modernization </a:t>
            </a:r>
            <a:r>
              <a:rPr lang="en-US" sz="2400" dirty="0" smtClean="0"/>
              <a:t>effort</a:t>
            </a:r>
            <a:r>
              <a:rPr lang="en-US" sz="2400" dirty="0"/>
              <a:t> </a:t>
            </a:r>
            <a:r>
              <a:rPr lang="en-US" sz="2400" dirty="0" smtClean="0"/>
              <a:t>there is a new </a:t>
            </a:r>
            <a:r>
              <a:rPr lang="en-US" sz="2400" dirty="0"/>
              <a:t>third civil </a:t>
            </a:r>
            <a:r>
              <a:rPr lang="en-US" sz="2400" dirty="0" smtClean="0"/>
              <a:t>signal, L5</a:t>
            </a:r>
            <a:endParaRPr lang="en-US" sz="2400" dirty="0"/>
          </a:p>
          <a:p>
            <a:pPr lvl="1"/>
            <a:r>
              <a:rPr lang="en-US" sz="2000" dirty="0" smtClean="0"/>
              <a:t>Joins </a:t>
            </a:r>
            <a:r>
              <a:rPr lang="en-US" sz="2000" dirty="0"/>
              <a:t>the </a:t>
            </a:r>
            <a:r>
              <a:rPr lang="en-US" sz="2000" dirty="0" smtClean="0"/>
              <a:t>legacy civil </a:t>
            </a:r>
            <a:r>
              <a:rPr lang="en-US" sz="2000" dirty="0"/>
              <a:t>signal on L1 at 1575.42 MHz and the second civil signal on L2 (L2C) at 1227.60 MHz,</a:t>
            </a:r>
          </a:p>
          <a:p>
            <a:r>
              <a:rPr lang="en-US" sz="2400" dirty="0" smtClean="0"/>
              <a:t>L5 </a:t>
            </a:r>
            <a:r>
              <a:rPr lang="en-US" sz="2400" dirty="0"/>
              <a:t>is centered at </a:t>
            </a:r>
            <a:r>
              <a:rPr lang="en-US" sz="2400" dirty="0" smtClean="0"/>
              <a:t>1176.45 MHz </a:t>
            </a:r>
            <a:r>
              <a:rPr lang="en-US" sz="2400" dirty="0"/>
              <a:t>in the </a:t>
            </a:r>
            <a:r>
              <a:rPr lang="en-US" sz="2400" dirty="0" smtClean="0"/>
              <a:t>worldwide, protected, </a:t>
            </a:r>
            <a:r>
              <a:rPr lang="en-US" sz="2400" dirty="0"/>
              <a:t>Aeronautical Radio-navigation Services </a:t>
            </a:r>
            <a:r>
              <a:rPr lang="en-US" sz="2400" dirty="0" smtClean="0"/>
              <a:t>band</a:t>
            </a:r>
            <a:endParaRPr lang="en-US" sz="2400" dirty="0"/>
          </a:p>
          <a:p>
            <a:r>
              <a:rPr lang="en-US" sz="2400" dirty="0" smtClean="0"/>
              <a:t>L5 broadcasts at ~2x the </a:t>
            </a:r>
            <a:r>
              <a:rPr lang="en-US" sz="2400" dirty="0"/>
              <a:t>power of the </a:t>
            </a:r>
            <a:r>
              <a:rPr lang="en-US" sz="2400" dirty="0" smtClean="0"/>
              <a:t>L1 </a:t>
            </a:r>
            <a:r>
              <a:rPr lang="en-US" sz="2400" dirty="0"/>
              <a:t>and L2C </a:t>
            </a:r>
            <a:r>
              <a:rPr lang="en-US" sz="2400" dirty="0" smtClean="0"/>
              <a:t>signals</a:t>
            </a:r>
          </a:p>
          <a:p>
            <a:pPr lvl="1"/>
            <a:r>
              <a:rPr lang="en-US" sz="2000" dirty="0" smtClean="0"/>
              <a:t>Features </a:t>
            </a:r>
            <a:r>
              <a:rPr lang="en-US" sz="2000" dirty="0"/>
              <a:t>wider bandwidth and longer spreading </a:t>
            </a:r>
            <a:r>
              <a:rPr lang="en-US" sz="2000" dirty="0" smtClean="0"/>
              <a:t>codes</a:t>
            </a:r>
          </a:p>
          <a:p>
            <a:pPr lvl="1"/>
            <a:r>
              <a:rPr lang="en-US" sz="2000" dirty="0" smtClean="0"/>
              <a:t>Will </a:t>
            </a:r>
            <a:r>
              <a:rPr lang="en-US" sz="2000" dirty="0"/>
              <a:t>be particularly useful for enabling aircraft to make precision landings in high multipath </a:t>
            </a:r>
            <a:r>
              <a:rPr lang="en-US" sz="2000" dirty="0" smtClean="0"/>
              <a:t>environments</a:t>
            </a:r>
          </a:p>
          <a:p>
            <a:pPr lvl="1"/>
            <a:r>
              <a:rPr lang="en-US" sz="2000" dirty="0" smtClean="0"/>
              <a:t>Will reduce </a:t>
            </a:r>
            <a:r>
              <a:rPr lang="en-US" sz="2000" dirty="0"/>
              <a:t>errors due to the </a:t>
            </a:r>
            <a:r>
              <a:rPr lang="en-US" sz="2000" dirty="0" smtClean="0"/>
              <a:t>ionosphere 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479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26" y="25"/>
            <a:ext cx="9053873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Today</a:t>
            </a:r>
            <a:r>
              <a:rPr lang="ja-JP" altLang="en-US" sz="3200" dirty="0" smtClean="0"/>
              <a:t>’</a:t>
            </a:r>
            <a:r>
              <a:rPr lang="en-US" altLang="ja-JP" sz="3200" dirty="0" smtClean="0"/>
              <a:t>s Single Frequency Technology for </a:t>
            </a:r>
            <a:br>
              <a:rPr lang="en-US" altLang="ja-JP" sz="3200" dirty="0" smtClean="0"/>
            </a:br>
            <a:r>
              <a:rPr lang="en-US" altLang="ja-JP" sz="3200" dirty="0" smtClean="0"/>
              <a:t>Detection of GPS Faults</a:t>
            </a:r>
            <a:endParaRPr lang="en-US" sz="3200" dirty="0" smtClean="0"/>
          </a:p>
        </p:txBody>
      </p:sp>
      <p:graphicFrame>
        <p:nvGraphicFramePr>
          <p:cNvPr id="84017" name="Group 4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8089526"/>
              </p:ext>
            </p:extLst>
          </p:nvPr>
        </p:nvGraphicFramePr>
        <p:xfrm>
          <a:off x="0" y="1063183"/>
          <a:ext cx="9143999" cy="4937759"/>
        </p:xfrm>
        <a:graphic>
          <a:graphicData uri="http://schemas.openxmlformats.org/drawingml/2006/table">
            <a:tbl>
              <a:tblPr/>
              <a:tblGrid>
                <a:gridCol w="1935288"/>
                <a:gridCol w="1612778"/>
                <a:gridCol w="1774034"/>
                <a:gridCol w="1774034"/>
                <a:gridCol w="2047865"/>
              </a:tblGrid>
              <a:tr h="35220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Positioning &amp; Fault Detection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Navigation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Surveillance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4681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Ground-Based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Augmentation System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(GBAS)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Detects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 (28) m in 2 sec.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vertical &amp; horizontal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(23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sats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Area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Augment.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System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Receiver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Autonomous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Integrity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Monitoring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 Route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</a:tr>
              <a:tr h="61636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(WAAS) Detects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35 m 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 seconds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vertical &amp; horizontal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(22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sats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(RAIM) Detects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200 m 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seconds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(28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sats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Terminal &amp; LNAV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</a:tr>
              <a:tr h="88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RNP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1"/>
                    </a:solidFill>
                  </a:tcPr>
                </a:tc>
              </a:tr>
              <a:tr h="88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LPV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LPV-200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88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Cat I &amp;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Cat II/III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Utility of Dual Frequencies &amp; </a:t>
            </a:r>
            <a:br>
              <a:rPr lang="en-US" sz="3200" dirty="0" smtClean="0"/>
            </a:br>
            <a:r>
              <a:rPr lang="en-US" sz="3200" dirty="0" smtClean="0"/>
              <a:t>Multiple Constellations</a:t>
            </a:r>
          </a:p>
        </p:txBody>
      </p:sp>
      <p:graphicFrame>
        <p:nvGraphicFramePr>
          <p:cNvPr id="85035" name="Group 4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4266929"/>
              </p:ext>
            </p:extLst>
          </p:nvPr>
        </p:nvGraphicFramePr>
        <p:xfrm>
          <a:off x="42924" y="1188706"/>
          <a:ext cx="9042766" cy="4800586"/>
        </p:xfrm>
        <a:graphic>
          <a:graphicData uri="http://schemas.openxmlformats.org/drawingml/2006/table">
            <a:tbl>
              <a:tblPr/>
              <a:tblGrid>
                <a:gridCol w="1754393"/>
                <a:gridCol w="3508786"/>
                <a:gridCol w="1754393"/>
                <a:gridCol w="2025194"/>
              </a:tblGrid>
              <a:tr h="4800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Positioning &amp; Fault Detection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Navigation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Surveillance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05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Dual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freq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GBAS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Detects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 m 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sec.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(23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sats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+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Hardened against RFI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 Route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7360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Dual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Frequency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SBAS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Research &amp; Development 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Multi-constellation ARAIM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Terminal &amp; LNAV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1056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RNP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1056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LPV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LPV-200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1056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Cat I &amp;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Cat II/III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Independent parallel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Our Advanced RAIM (ARAIM) Choices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182563" y="1325903"/>
            <a:ext cx="8778875" cy="4876800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400" dirty="0" smtClean="0"/>
              <a:t>Original ARAIM + Integrity Support Message (ISM): </a:t>
            </a:r>
          </a:p>
          <a:p>
            <a:pPr lvl="1" eaLnBrk="1" hangingPunct="1">
              <a:buFontTx/>
              <a:buNone/>
            </a:pPr>
            <a:r>
              <a:rPr lang="en-US" sz="2000" dirty="0" smtClean="0"/>
              <a:t>Prove that multi-SV navigation message faults cannot cause HMI in the time since the last ISM.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400" dirty="0" smtClean="0"/>
              <a:t>Original ARAIM + ISM + Constellation </a:t>
            </a:r>
            <a:r>
              <a:rPr lang="en-US" sz="2400" dirty="0"/>
              <a:t>C</a:t>
            </a:r>
            <a:r>
              <a:rPr lang="en-US" sz="2400" dirty="0" smtClean="0"/>
              <a:t>omparison: </a:t>
            </a:r>
          </a:p>
          <a:p>
            <a:pPr lvl="1" eaLnBrk="1" hangingPunct="1">
              <a:buFontTx/>
              <a:buNone/>
            </a:pPr>
            <a:r>
              <a:rPr lang="en-US" sz="2000" dirty="0" smtClean="0"/>
              <a:t>Prove that multi-SV failures are independent from one constellation to another.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Replace SBAS network GNSS navigations message with a level B navigation message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400" dirty="0" smtClean="0"/>
              <a:t>SBAS monitors one constellation &amp; ARAIM accepts SVs from other constellations.</a:t>
            </a:r>
          </a:p>
        </p:txBody>
      </p:sp>
    </p:spTree>
    <p:extLst>
      <p:ext uri="{BB962C8B-B14F-4D97-AF65-F5344CB8AC3E}">
        <p14:creationId xmlns:p14="http://schemas.microsoft.com/office/powerpoint/2010/main" val="336827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A_slide_template_bluecover_whitebackground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5244</TotalTime>
  <Words>1138</Words>
  <Application>Microsoft Macintosh PowerPoint</Application>
  <PresentationFormat>On-screen Show (4:3)</PresentationFormat>
  <Paragraphs>243</Paragraphs>
  <Slides>27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1_Default Design</vt:lpstr>
      <vt:lpstr>FAA_slide_template_bluecover_whitebackground</vt:lpstr>
      <vt:lpstr>Positioning, Navigation, and Timing (PNT) and the Second GPS Civil Frequency –  The Need for Robust Radionavigation</vt:lpstr>
      <vt:lpstr>PowerPoint Presentation</vt:lpstr>
      <vt:lpstr>PowerPoint Presentation</vt:lpstr>
      <vt:lpstr>What is Robust Radionavigation?</vt:lpstr>
      <vt:lpstr>What are Adverse Conditions?</vt:lpstr>
      <vt:lpstr>New GPS Civil Signal</vt:lpstr>
      <vt:lpstr>Today’s Single Frequency Technology for  Detection of GPS Faults</vt:lpstr>
      <vt:lpstr>Utility of Dual Frequencies &amp;  Multiple Constellations</vt:lpstr>
      <vt:lpstr>Our Advanced RAIM (ARAIM) Choices</vt:lpstr>
      <vt:lpstr>ARAIM Parameters</vt:lpstr>
      <vt:lpstr>Summary: Advanced RAIM (ARAIM) Trade Space</vt:lpstr>
      <vt:lpstr>Satellite-Based Augmentation Systems (SBAS)</vt:lpstr>
      <vt:lpstr>PowerPoint Presentation</vt:lpstr>
      <vt:lpstr>Typical WAAS Performance Availability</vt:lpstr>
      <vt:lpstr>Current Single Frequency World Coverage</vt:lpstr>
      <vt:lpstr>Dual Frequency Coverage</vt:lpstr>
      <vt:lpstr>Dual Frequency Coverage</vt:lpstr>
      <vt:lpstr>Dual Frequency Coverage</vt:lpstr>
      <vt:lpstr>Dual Frequency +  Second Constellation (Galileo)</vt:lpstr>
      <vt:lpstr>PowerPoint Presentation</vt:lpstr>
      <vt:lpstr>Expanded Networks</vt:lpstr>
      <vt:lpstr>Dual Frequency + Expanded Networks</vt:lpstr>
      <vt:lpstr>Dual Frequency + Dual GNSS + Expanded Networks</vt:lpstr>
      <vt:lpstr>Dual Frequency ARAIM With 27 GPS + 27 Galileo</vt:lpstr>
      <vt:lpstr>Summary: ARAIM Trade Space</vt:lpstr>
      <vt:lpstr>Summary</vt:lpstr>
      <vt:lpstr>Questions  mitchell.narins@faa.gov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Status of WAAS Spectrum Vigilance to Protect GPS</dc:title>
  <dc:creator>Per Enge</dc:creator>
  <cp:lastModifiedBy>Mitch Narins</cp:lastModifiedBy>
  <cp:revision>131</cp:revision>
  <cp:lastPrinted>2001-02-06T21:19:06Z</cp:lastPrinted>
  <dcterms:created xsi:type="dcterms:W3CDTF">2000-06-29T01:29:32Z</dcterms:created>
  <dcterms:modified xsi:type="dcterms:W3CDTF">2011-06-21T03:03:51Z</dcterms:modified>
</cp:coreProperties>
</file>